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312" r:id="rId3"/>
    <p:sldId id="340" r:id="rId4"/>
    <p:sldId id="281" r:id="rId5"/>
    <p:sldId id="328" r:id="rId6"/>
    <p:sldId id="342" r:id="rId7"/>
    <p:sldId id="313" r:id="rId8"/>
    <p:sldId id="341" r:id="rId9"/>
    <p:sldId id="311" r:id="rId10"/>
    <p:sldId id="315" r:id="rId11"/>
    <p:sldId id="329" r:id="rId12"/>
    <p:sldId id="318" r:id="rId13"/>
    <p:sldId id="316" r:id="rId14"/>
    <p:sldId id="320" r:id="rId15"/>
    <p:sldId id="319" r:id="rId16"/>
    <p:sldId id="343" r:id="rId17"/>
    <p:sldId id="314" r:id="rId18"/>
    <p:sldId id="358" r:id="rId19"/>
    <p:sldId id="285" r:id="rId20"/>
  </p:sldIdLst>
  <p:sldSz cx="9144000" cy="514508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51" d="100"/>
          <a:sy n="151" d="100"/>
        </p:scale>
        <p:origin x="456" y="132"/>
      </p:cViewPr>
      <p:guideLst>
        <p:guide orient="horz" pos="1620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B4A33-8CC6-4A9D-99BB-1801B6CFF545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57741-1FBC-46E9-B013-86EC6A7C2E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F57741-1FBC-46E9-B013-86EC6A7C2E1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4F62-605D-4A72-9B78-2AF5B0B98AE9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C319-592B-4604-8379-677AD2D98A71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C319-592B-4604-8379-677AD2D98A71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313"/>
            <a:ext cx="7772400" cy="110285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550"/>
            <a:ext cx="6400800" cy="1314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6156176" y="4480756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829"/>
            <a:ext cx="2057400" cy="329309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829"/>
            <a:ext cx="6019800" cy="329309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图片占位符 2"/>
          <p:cNvSpPr>
            <a:spLocks noGrp="1"/>
          </p:cNvSpPr>
          <p:nvPr>
            <p:ph type="pic" sz="quarter" idx="11"/>
          </p:nvPr>
        </p:nvSpPr>
        <p:spPr>
          <a:xfrm rot="19473986">
            <a:off x="1119313" y="1342178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2" name="图片占位符 2"/>
          <p:cNvSpPr>
            <a:spLocks noGrp="1"/>
          </p:cNvSpPr>
          <p:nvPr>
            <p:ph type="pic" sz="quarter" idx="12"/>
          </p:nvPr>
        </p:nvSpPr>
        <p:spPr>
          <a:xfrm rot="19473986">
            <a:off x="1978733" y="1342178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4" name="图片占位符 2"/>
          <p:cNvSpPr>
            <a:spLocks noGrp="1"/>
          </p:cNvSpPr>
          <p:nvPr>
            <p:ph type="pic" sz="quarter" idx="13"/>
          </p:nvPr>
        </p:nvSpPr>
        <p:spPr>
          <a:xfrm rot="19473986">
            <a:off x="3035374" y="1355884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6" name="图片占位符 2"/>
          <p:cNvSpPr>
            <a:spLocks noGrp="1"/>
          </p:cNvSpPr>
          <p:nvPr>
            <p:ph type="pic" sz="quarter" idx="14"/>
          </p:nvPr>
        </p:nvSpPr>
        <p:spPr>
          <a:xfrm rot="19473986">
            <a:off x="5178947" y="1356181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8" name="图片占位符 2"/>
          <p:cNvSpPr>
            <a:spLocks noGrp="1"/>
          </p:cNvSpPr>
          <p:nvPr>
            <p:ph type="pic" sz="quarter" idx="15"/>
          </p:nvPr>
        </p:nvSpPr>
        <p:spPr>
          <a:xfrm rot="19473986">
            <a:off x="6326275" y="1356477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13" name="图片占位符 13"/>
          <p:cNvSpPr>
            <a:spLocks noGrp="1"/>
          </p:cNvSpPr>
          <p:nvPr>
            <p:ph type="pic" sz="quarter" idx="10"/>
          </p:nvPr>
        </p:nvSpPr>
        <p:spPr>
          <a:xfrm>
            <a:off x="-1568031" y="-692295"/>
            <a:ext cx="2247901" cy="20651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lang="zh-CN" altLang="en-US" sz="600"/>
            </a:lvl1pPr>
          </a:lstStyle>
          <a:p>
            <a:pPr lvl="0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254" y="52264"/>
            <a:ext cx="96418" cy="337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16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0" y="4843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0" y="44830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path" presetSubtype="0" repeatCount="200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04167E-6 -0.00324 L -0.0681 -0.003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path" presetSubtype="0" repeatCount="2000" autoRev="1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45833E-6 -0.00324 L -0.0681 -0.003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path" presetSubtype="0" repeatCount="2000" autoRev="1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54167E-6 -0.00325 L -0.0681 -0.003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path" presetSubtype="0" repeatCount="2000" autoRev="1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1.45833E-6 -0.00324 L -0.0681 -0.003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path" presetSubtype="0" repeatCount="2000" autoRev="1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animMotion origin="layout" path="M 1.38889E-6 -0.00324 L -0.06806 -0.0032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2" grpId="0" animBg="1"/>
      <p:bldP spid="22" grpId="1" animBg="1"/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54" y="52264"/>
            <a:ext cx="96418" cy="337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16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44830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 userDrawn="1"/>
        </p:nvCxnSpPr>
        <p:spPr>
          <a:xfrm>
            <a:off x="0" y="4843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196"/>
            <a:ext cx="7772400" cy="102187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708"/>
            <a:ext cx="7772400" cy="11254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391"/>
            <a:ext cx="4038600" cy="2547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391"/>
            <a:ext cx="4038600" cy="2547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690"/>
            <a:ext cx="4040188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660"/>
            <a:ext cx="4040188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690"/>
            <a:ext cx="4041775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660"/>
            <a:ext cx="4041775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06569"/>
            <a:ext cx="900099" cy="228775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254" y="52264"/>
            <a:ext cx="96418" cy="337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16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cxnSp>
        <p:nvCxnSpPr>
          <p:cNvPr id="16" name="直接连接符 15"/>
          <p:cNvCxnSpPr/>
          <p:nvPr userDrawn="1"/>
        </p:nvCxnSpPr>
        <p:spPr>
          <a:xfrm>
            <a:off x="0" y="44830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 userDrawn="1"/>
        </p:nvCxnSpPr>
        <p:spPr>
          <a:xfrm>
            <a:off x="0" y="4843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851"/>
            <a:ext cx="3008313" cy="8718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51"/>
            <a:ext cx="5111750" cy="43911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658"/>
            <a:ext cx="3008313" cy="35193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561"/>
            <a:ext cx="5486400" cy="4251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723"/>
            <a:ext cx="5486400" cy="30870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746"/>
            <a:ext cx="5486400" cy="6038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886BA-5FC7-4C45-9AF2-D10BC1540A8E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D0CF6-0F7D-4653-8535-B9F68734AF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 advClick="0" advTm="0"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>
            <a:off x="6192180" y="17780"/>
            <a:ext cx="2124236" cy="3616660"/>
          </a:xfrm>
          <a:prstGeom prst="rect">
            <a:avLst/>
          </a:prstGeom>
        </p:spPr>
      </p:pic>
      <p:sp>
        <p:nvSpPr>
          <p:cNvPr id="6" name="PA_文本框 6"/>
          <p:cNvSpPr txBox="1"/>
          <p:nvPr>
            <p:custDataLst>
              <p:tags r:id="rId1"/>
            </p:custDataLst>
          </p:nvPr>
        </p:nvSpPr>
        <p:spPr>
          <a:xfrm>
            <a:off x="1990584" y="2255355"/>
            <a:ext cx="3669594" cy="5656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accent1"/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</a:rPr>
              <a:t>嘉逸璞</a:t>
            </a:r>
            <a:r>
              <a:rPr lang="en-US" altLang="zh-CN" sz="2800" b="1" dirty="0">
                <a:solidFill>
                  <a:schemeClr val="accent1"/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</a:rPr>
              <a:t>WMS</a:t>
            </a:r>
            <a:r>
              <a:rPr lang="zh-CN" altLang="en-US" sz="2800" b="1" dirty="0">
                <a:solidFill>
                  <a:schemeClr val="accent1"/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</a:rPr>
              <a:t>功能介绍</a:t>
            </a:r>
          </a:p>
        </p:txBody>
      </p:sp>
      <p:sp>
        <p:nvSpPr>
          <p:cNvPr id="7" name="PA_半闭框 7"/>
          <p:cNvSpPr/>
          <p:nvPr>
            <p:custDataLst>
              <p:tags r:id="rId2"/>
            </p:custDataLst>
          </p:nvPr>
        </p:nvSpPr>
        <p:spPr>
          <a:xfrm>
            <a:off x="1950720" y="2234565"/>
            <a:ext cx="2124075" cy="72771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PA_半闭框 7"/>
          <p:cNvSpPr/>
          <p:nvPr>
            <p:custDataLst>
              <p:tags r:id="rId3"/>
            </p:custDataLst>
          </p:nvPr>
        </p:nvSpPr>
        <p:spPr>
          <a:xfrm flipH="1" flipV="1">
            <a:off x="4074686" y="2234400"/>
            <a:ext cx="1899828" cy="675692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ldLvl="0" animBg="1" autoUpdateAnimBg="0"/>
      <p:bldP spid="12" grpId="0" bldLvl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4030693" y="830918"/>
            <a:ext cx="0" cy="431417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" name="组合 29"/>
          <p:cNvGrpSpPr/>
          <p:nvPr/>
        </p:nvGrpSpPr>
        <p:grpSpPr bwMode="auto">
          <a:xfrm>
            <a:off x="3765595" y="1496834"/>
            <a:ext cx="550833" cy="552620"/>
            <a:chOff x="2307521" y="2283162"/>
            <a:chExt cx="551398" cy="551398"/>
          </a:xfrm>
        </p:grpSpPr>
        <p:sp>
          <p:nvSpPr>
            <p:cNvPr id="31" name="矩形 30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五角星 40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46"/>
          <p:cNvGrpSpPr/>
          <p:nvPr/>
        </p:nvGrpSpPr>
        <p:grpSpPr bwMode="auto">
          <a:xfrm>
            <a:off x="3765595" y="3643797"/>
            <a:ext cx="550833" cy="552620"/>
            <a:chOff x="2307521" y="2283162"/>
            <a:chExt cx="551398" cy="551398"/>
          </a:xfrm>
        </p:grpSpPr>
        <p:sp>
          <p:nvSpPr>
            <p:cNvPr id="48" name="矩形 47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五角星 48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组合 7"/>
          <p:cNvGrpSpPr/>
          <p:nvPr/>
        </p:nvGrpSpPr>
        <p:grpSpPr bwMode="auto">
          <a:xfrm>
            <a:off x="713740" y="1029337"/>
            <a:ext cx="2405381" cy="558823"/>
            <a:chOff x="4267635" y="871337"/>
            <a:chExt cx="2404069" cy="208780"/>
          </a:xfrm>
        </p:grpSpPr>
        <p:sp>
          <p:nvSpPr>
            <p:cNvPr id="21" name="文本框 66"/>
            <p:cNvSpPr txBox="1">
              <a:spLocks noChangeArrowheads="1"/>
            </p:cNvSpPr>
            <p:nvPr/>
          </p:nvSpPr>
          <p:spPr bwMode="auto">
            <a:xfrm>
              <a:off x="4351410" y="988822"/>
              <a:ext cx="2320294" cy="91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l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Arial" panose="020B0604020202020204" pitchFamily="34" charset="0"/>
                </a:rPr>
                <a:t>无法实时跟踪出入库订单状况</a:t>
              </a:r>
            </a:p>
          </p:txBody>
        </p:sp>
        <p:sp>
          <p:nvSpPr>
            <p:cNvPr id="22" name="文本框 66"/>
            <p:cNvSpPr txBox="1">
              <a:spLocks noChangeArrowheads="1"/>
            </p:cNvSpPr>
            <p:nvPr/>
          </p:nvSpPr>
          <p:spPr bwMode="auto">
            <a:xfrm>
              <a:off x="4267635" y="871337"/>
              <a:ext cx="2192729" cy="804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algn="l"/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问题描述：</a:t>
              </a:r>
            </a:p>
          </p:txBody>
        </p:sp>
      </p:grpSp>
      <p:sp>
        <p:nvSpPr>
          <p:cNvPr id="11" name="文本框 66"/>
          <p:cNvSpPr txBox="1">
            <a:spLocks noChangeArrowheads="1"/>
          </p:cNvSpPr>
          <p:nvPr/>
        </p:nvSpPr>
        <p:spPr bwMode="auto">
          <a:xfrm>
            <a:off x="797561" y="2880199"/>
            <a:ext cx="2321560" cy="1075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根据客户自定义周期系统实时提供出入库单完成情况</a:t>
            </a:r>
          </a:p>
          <a:p>
            <a:pPr algn="l"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对有异常的单据可进行原因分析及查询</a:t>
            </a:r>
          </a:p>
        </p:txBody>
      </p:sp>
      <p:sp>
        <p:nvSpPr>
          <p:cNvPr id="17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03/ </a:t>
            </a:r>
            <a:r>
              <a:rPr lang="en-US" altLang="zh-CN" dirty="0" err="1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怎样实时获取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出入库</a:t>
            </a:r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库存</a:t>
            </a:r>
            <a:r>
              <a:rPr lang="en-US" altLang="zh-CN" dirty="0" err="1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数据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>
              <a:solidFill>
                <a:srgbClr val="292929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endParaRPr lang="zh-CN" altLang="en-US" dirty="0">
              <a:solidFill>
                <a:srgbClr val="292929"/>
              </a:solidFill>
              <a:ea typeface="微软雅黑" panose="020B0503020204020204" pitchFamily="34" charset="-122"/>
            </a:endParaRPr>
          </a:p>
        </p:txBody>
      </p:sp>
      <p:sp>
        <p:nvSpPr>
          <p:cNvPr id="19" name="文本框 66"/>
          <p:cNvSpPr txBox="1">
            <a:spLocks noChangeArrowheads="1"/>
          </p:cNvSpPr>
          <p:nvPr/>
        </p:nvSpPr>
        <p:spPr bwMode="auto">
          <a:xfrm>
            <a:off x="713740" y="2567348"/>
            <a:ext cx="2193926" cy="2152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解决方案：</a:t>
            </a:r>
          </a:p>
        </p:txBody>
      </p:sp>
      <p:sp>
        <p:nvSpPr>
          <p:cNvPr id="20" name="下箭头 9">
            <a:extLst>
              <a:ext uri="{FF2B5EF4-FFF2-40B4-BE49-F238E27FC236}">
                <a16:creationId xmlns:a16="http://schemas.microsoft.com/office/drawing/2014/main" id="{7E12EF92-F5CD-49C9-B4BB-4DEB1249172A}"/>
              </a:ext>
            </a:extLst>
          </p:cNvPr>
          <p:cNvSpPr/>
          <p:nvPr/>
        </p:nvSpPr>
        <p:spPr>
          <a:xfrm>
            <a:off x="5565397" y="2567348"/>
            <a:ext cx="197485" cy="452755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DC8B483-92B1-41C1-80DF-4C2FB75D8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7211" y="884389"/>
            <a:ext cx="4515949" cy="151390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CD7E45A-E5D3-4597-915A-FD2D53D2A3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0959" y="3111302"/>
            <a:ext cx="2763405" cy="2001972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4030693" y="830918"/>
            <a:ext cx="0" cy="431417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" name="组合 29"/>
          <p:cNvGrpSpPr/>
          <p:nvPr/>
        </p:nvGrpSpPr>
        <p:grpSpPr bwMode="auto">
          <a:xfrm>
            <a:off x="3765595" y="1496834"/>
            <a:ext cx="550833" cy="552620"/>
            <a:chOff x="2307521" y="2283162"/>
            <a:chExt cx="551398" cy="551398"/>
          </a:xfrm>
        </p:grpSpPr>
        <p:sp>
          <p:nvSpPr>
            <p:cNvPr id="31" name="矩形 30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五角星 40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46"/>
          <p:cNvGrpSpPr/>
          <p:nvPr/>
        </p:nvGrpSpPr>
        <p:grpSpPr bwMode="auto">
          <a:xfrm>
            <a:off x="3765595" y="3643797"/>
            <a:ext cx="550833" cy="552620"/>
            <a:chOff x="2307521" y="2283162"/>
            <a:chExt cx="551398" cy="551398"/>
          </a:xfrm>
        </p:grpSpPr>
        <p:sp>
          <p:nvSpPr>
            <p:cNvPr id="48" name="矩形 47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五角星 48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文本框 66"/>
          <p:cNvSpPr txBox="1">
            <a:spLocks noChangeArrowheads="1"/>
          </p:cNvSpPr>
          <p:nvPr/>
        </p:nvSpPr>
        <p:spPr bwMode="auto">
          <a:xfrm>
            <a:off x="827738" y="1484989"/>
            <a:ext cx="2321560" cy="18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0" algn="l" defTabSz="1087755">
              <a:buFont typeface="Arial" panose="020B0604020202020204" pitchFamily="34" charset="0"/>
              <a:buNone/>
              <a:defRPr/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库存状况混乱，库存数据不准确</a:t>
            </a:r>
          </a:p>
        </p:txBody>
      </p:sp>
      <p:sp>
        <p:nvSpPr>
          <p:cNvPr id="11" name="文本框 66"/>
          <p:cNvSpPr txBox="1">
            <a:spLocks noChangeArrowheads="1"/>
          </p:cNvSpPr>
          <p:nvPr/>
        </p:nvSpPr>
        <p:spPr bwMode="auto">
          <a:xfrm>
            <a:off x="823844" y="2986887"/>
            <a:ext cx="2321560" cy="107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系统可根据出入库情况，统计当前的库存情况，同时根据出入库单的料号匹配对应的库位数据，方便操作员拣货、上货。</a:t>
            </a:r>
          </a:p>
        </p:txBody>
      </p:sp>
      <p:sp>
        <p:nvSpPr>
          <p:cNvPr id="14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03/ </a:t>
            </a:r>
            <a:r>
              <a:rPr lang="en-US" altLang="zh-CN" dirty="0" err="1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怎样实时获取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出入库效率</a:t>
            </a:r>
            <a:endParaRPr lang="zh-CN" altLang="en-US" dirty="0">
              <a:solidFill>
                <a:srgbClr val="292929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文本框 66"/>
          <p:cNvSpPr txBox="1">
            <a:spLocks noChangeArrowheads="1"/>
          </p:cNvSpPr>
          <p:nvPr/>
        </p:nvSpPr>
        <p:spPr bwMode="auto">
          <a:xfrm>
            <a:off x="713740" y="1029335"/>
            <a:ext cx="2193926" cy="2152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l"/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问题描述：</a:t>
            </a:r>
          </a:p>
        </p:txBody>
      </p:sp>
      <p:sp>
        <p:nvSpPr>
          <p:cNvPr id="17" name="文本框 66"/>
          <p:cNvSpPr txBox="1">
            <a:spLocks noChangeArrowheads="1"/>
          </p:cNvSpPr>
          <p:nvPr/>
        </p:nvSpPr>
        <p:spPr bwMode="auto">
          <a:xfrm>
            <a:off x="713740" y="2567348"/>
            <a:ext cx="2193926" cy="2152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解决方案：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1236A5E5-0B2C-40D1-B8F6-F40017F49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823" y="1484989"/>
            <a:ext cx="2926328" cy="2028003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4030693" y="830918"/>
            <a:ext cx="0" cy="431417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" name="组合 29"/>
          <p:cNvGrpSpPr/>
          <p:nvPr/>
        </p:nvGrpSpPr>
        <p:grpSpPr bwMode="auto">
          <a:xfrm>
            <a:off x="3765595" y="1496834"/>
            <a:ext cx="550833" cy="552620"/>
            <a:chOff x="2307521" y="2283162"/>
            <a:chExt cx="551398" cy="551398"/>
          </a:xfrm>
        </p:grpSpPr>
        <p:sp>
          <p:nvSpPr>
            <p:cNvPr id="31" name="矩形 30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五角星 40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46"/>
          <p:cNvGrpSpPr/>
          <p:nvPr/>
        </p:nvGrpSpPr>
        <p:grpSpPr bwMode="auto">
          <a:xfrm>
            <a:off x="3765595" y="3643797"/>
            <a:ext cx="550833" cy="552620"/>
            <a:chOff x="2307521" y="2283162"/>
            <a:chExt cx="551398" cy="551398"/>
          </a:xfrm>
        </p:grpSpPr>
        <p:sp>
          <p:nvSpPr>
            <p:cNvPr id="48" name="矩形 47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五角星 48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文本框 66"/>
          <p:cNvSpPr txBox="1">
            <a:spLocks noChangeArrowheads="1"/>
          </p:cNvSpPr>
          <p:nvPr/>
        </p:nvSpPr>
        <p:spPr bwMode="auto">
          <a:xfrm>
            <a:off x="882522" y="1396773"/>
            <a:ext cx="2321560" cy="82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1087755">
              <a:defRPr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、无标准操作时间要求</a:t>
            </a:r>
          </a:p>
          <a:p>
            <a:pPr algn="l" defTabSz="1087755">
              <a:defRPr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、无具体措施提升人员效率</a:t>
            </a:r>
          </a:p>
          <a:p>
            <a:pPr algn="l" defTabSz="1087755">
              <a:defRPr/>
            </a:pP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pPr algn="r">
              <a:lnSpc>
                <a:spcPct val="150000"/>
              </a:lnSpc>
            </a:pP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文本框 66"/>
          <p:cNvSpPr txBox="1">
            <a:spLocks noChangeArrowheads="1"/>
          </p:cNvSpPr>
          <p:nvPr/>
        </p:nvSpPr>
        <p:spPr bwMode="auto">
          <a:xfrm>
            <a:off x="876594" y="2988003"/>
            <a:ext cx="2321559" cy="218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、设置标准操作时间节拍产能实时监控产能</a:t>
            </a:r>
          </a:p>
          <a:p>
            <a:pPr algn="l"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、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对于低于标准操作时间节拍的，需输入具体原因，系统提供原因分布图，相关人员提供解决方案来提高产能</a:t>
            </a:r>
          </a:p>
          <a:p>
            <a:pPr algn="l">
              <a:lnSpc>
                <a:spcPct val="150000"/>
              </a:lnSpc>
            </a:pP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4" name="图片 3" descr="webwxgetmsgimg[4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380" y="608330"/>
            <a:ext cx="4058285" cy="1802130"/>
          </a:xfrm>
          <a:prstGeom prst="rect">
            <a:avLst/>
          </a:prstGeom>
        </p:spPr>
      </p:pic>
      <p:sp>
        <p:nvSpPr>
          <p:cNvPr id="9" name="下箭头 8"/>
          <p:cNvSpPr/>
          <p:nvPr/>
        </p:nvSpPr>
        <p:spPr>
          <a:xfrm>
            <a:off x="6821170" y="2456180"/>
            <a:ext cx="308610" cy="437515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03/ 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</a:rPr>
              <a:t>怎样提升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人员效率</a:t>
            </a:r>
          </a:p>
        </p:txBody>
      </p:sp>
      <p:sp>
        <p:nvSpPr>
          <p:cNvPr id="24" name="文本框 66"/>
          <p:cNvSpPr txBox="1">
            <a:spLocks noChangeArrowheads="1"/>
          </p:cNvSpPr>
          <p:nvPr/>
        </p:nvSpPr>
        <p:spPr bwMode="auto">
          <a:xfrm>
            <a:off x="713740" y="1029335"/>
            <a:ext cx="2193926" cy="2152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l"/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问题描述：</a:t>
            </a:r>
          </a:p>
        </p:txBody>
      </p:sp>
      <p:sp>
        <p:nvSpPr>
          <p:cNvPr id="25" name="文本框 66"/>
          <p:cNvSpPr txBox="1">
            <a:spLocks noChangeArrowheads="1"/>
          </p:cNvSpPr>
          <p:nvPr/>
        </p:nvSpPr>
        <p:spPr bwMode="auto">
          <a:xfrm>
            <a:off x="713740" y="2567348"/>
            <a:ext cx="2193926" cy="2152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解决方案：</a:t>
            </a:r>
          </a:p>
        </p:txBody>
      </p:sp>
      <p:pic>
        <p:nvPicPr>
          <p:cNvPr id="6" name="图片 5" descr="webwxgetmsgimg[3]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1475" y="2988310"/>
            <a:ext cx="3048635" cy="2136775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4030693" y="830918"/>
            <a:ext cx="0" cy="431417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" name="组合 29"/>
          <p:cNvGrpSpPr/>
          <p:nvPr/>
        </p:nvGrpSpPr>
        <p:grpSpPr bwMode="auto">
          <a:xfrm>
            <a:off x="3765595" y="1496834"/>
            <a:ext cx="550833" cy="552620"/>
            <a:chOff x="2307521" y="2283162"/>
            <a:chExt cx="551398" cy="551398"/>
          </a:xfrm>
        </p:grpSpPr>
        <p:sp>
          <p:nvSpPr>
            <p:cNvPr id="31" name="矩形 30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五角星 40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46"/>
          <p:cNvGrpSpPr/>
          <p:nvPr/>
        </p:nvGrpSpPr>
        <p:grpSpPr bwMode="auto">
          <a:xfrm>
            <a:off x="3765595" y="3643797"/>
            <a:ext cx="550833" cy="552620"/>
            <a:chOff x="2307521" y="2283162"/>
            <a:chExt cx="551398" cy="551398"/>
          </a:xfrm>
        </p:grpSpPr>
        <p:sp>
          <p:nvSpPr>
            <p:cNvPr id="48" name="矩形 47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五角星 48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文本框 66"/>
          <p:cNvSpPr txBox="1">
            <a:spLocks noChangeArrowheads="1"/>
          </p:cNvSpPr>
          <p:nvPr/>
        </p:nvSpPr>
        <p:spPr bwMode="auto">
          <a:xfrm>
            <a:off x="824092" y="1409197"/>
            <a:ext cx="2321560" cy="64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1087755">
              <a:defRPr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、无标准化作业时间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pPr algn="l" defTabSz="1087755">
              <a:defRPr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、无数据统计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pPr algn="r">
              <a:lnSpc>
                <a:spcPct val="150000"/>
              </a:lnSpc>
            </a:pPr>
            <a:endParaRPr lang="en-GB" altLang="zh-CN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文本框 66"/>
          <p:cNvSpPr txBox="1">
            <a:spLocks noChangeArrowheads="1"/>
          </p:cNvSpPr>
          <p:nvPr/>
        </p:nvSpPr>
        <p:spPr bwMode="auto">
          <a:xfrm>
            <a:off x="826844" y="3008313"/>
            <a:ext cx="2297076" cy="1107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维护各工位标准化作业时间，由系统采集员工的实际完成时间来计算出各工位及人员效率</a:t>
            </a:r>
          </a:p>
          <a:p>
            <a:pPr algn="l">
              <a:lnSpc>
                <a:spcPct val="150000"/>
              </a:lnSpc>
            </a:pPr>
            <a:endParaRPr lang="en-GB" altLang="zh-CN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9" name="图片 8" descr="webwxgetmsgimg[4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0140" y="593090"/>
            <a:ext cx="3793490" cy="1974215"/>
          </a:xfrm>
          <a:prstGeom prst="rect">
            <a:avLst/>
          </a:prstGeom>
        </p:spPr>
      </p:pic>
      <p:sp>
        <p:nvSpPr>
          <p:cNvPr id="10" name="下箭头 9"/>
          <p:cNvSpPr/>
          <p:nvPr/>
        </p:nvSpPr>
        <p:spPr>
          <a:xfrm>
            <a:off x="5715635" y="2567305"/>
            <a:ext cx="269240" cy="424180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03/ 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</a:rPr>
              <a:t>怎样提升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人员效率</a:t>
            </a:r>
            <a:endParaRPr lang="zh-CN" altLang="en-US" dirty="0">
              <a:solidFill>
                <a:srgbClr val="292929"/>
              </a:solidFill>
              <a:ea typeface="微软雅黑" panose="020B0503020204020204" pitchFamily="34" charset="-122"/>
            </a:endParaRPr>
          </a:p>
        </p:txBody>
      </p:sp>
      <p:sp>
        <p:nvSpPr>
          <p:cNvPr id="20" name="文本框 66"/>
          <p:cNvSpPr txBox="1">
            <a:spLocks noChangeArrowheads="1"/>
          </p:cNvSpPr>
          <p:nvPr/>
        </p:nvSpPr>
        <p:spPr bwMode="auto">
          <a:xfrm>
            <a:off x="713740" y="1029335"/>
            <a:ext cx="2193926" cy="2152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l"/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存在问题：</a:t>
            </a:r>
          </a:p>
        </p:txBody>
      </p:sp>
      <p:sp>
        <p:nvSpPr>
          <p:cNvPr id="23" name="文本框 66"/>
          <p:cNvSpPr txBox="1">
            <a:spLocks noChangeArrowheads="1"/>
          </p:cNvSpPr>
          <p:nvPr/>
        </p:nvSpPr>
        <p:spPr bwMode="auto">
          <a:xfrm>
            <a:off x="713740" y="2567348"/>
            <a:ext cx="2193926" cy="2152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解决方案：</a:t>
            </a:r>
          </a:p>
        </p:txBody>
      </p:sp>
      <p:pic>
        <p:nvPicPr>
          <p:cNvPr id="4" name="图片 3" descr="webwxgetmsgimg[2]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0140" y="3009265"/>
            <a:ext cx="3792855" cy="2136140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4030693" y="830918"/>
            <a:ext cx="0" cy="431417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" name="组合 29"/>
          <p:cNvGrpSpPr/>
          <p:nvPr/>
        </p:nvGrpSpPr>
        <p:grpSpPr bwMode="auto">
          <a:xfrm>
            <a:off x="3765595" y="1496834"/>
            <a:ext cx="550833" cy="552620"/>
            <a:chOff x="2307521" y="2283162"/>
            <a:chExt cx="551398" cy="551398"/>
          </a:xfrm>
        </p:grpSpPr>
        <p:sp>
          <p:nvSpPr>
            <p:cNvPr id="31" name="矩形 30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五角星 40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46"/>
          <p:cNvGrpSpPr/>
          <p:nvPr/>
        </p:nvGrpSpPr>
        <p:grpSpPr bwMode="auto">
          <a:xfrm>
            <a:off x="3765595" y="3643797"/>
            <a:ext cx="550833" cy="552620"/>
            <a:chOff x="2307521" y="2283162"/>
            <a:chExt cx="551398" cy="551398"/>
          </a:xfrm>
        </p:grpSpPr>
        <p:sp>
          <p:nvSpPr>
            <p:cNvPr id="48" name="矩形 47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五角星 48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文本框 66"/>
          <p:cNvSpPr txBox="1">
            <a:spLocks noChangeArrowheads="1"/>
          </p:cNvSpPr>
          <p:nvPr/>
        </p:nvSpPr>
        <p:spPr bwMode="auto">
          <a:xfrm>
            <a:off x="902347" y="1392010"/>
            <a:ext cx="2321560" cy="244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914400">
              <a:lnSpc>
                <a:spcPct val="150000"/>
              </a:lnSpc>
              <a:buNone/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出入库计划混乱导致人员浪费</a:t>
            </a:r>
            <a:endParaRPr lang="en-GB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文本框 66"/>
          <p:cNvSpPr txBox="1">
            <a:spLocks noChangeArrowheads="1"/>
          </p:cNvSpPr>
          <p:nvPr/>
        </p:nvSpPr>
        <p:spPr bwMode="auto">
          <a:xfrm>
            <a:off x="902347" y="2896580"/>
            <a:ext cx="2321560" cy="190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入库：根据入库订单的时间、数量，安排相应大小的月台和人员校验货物，快速入口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出库：根据出库订单的时间、数量，安排人员提前拣货，备放对应的备货区，方便快速出库以保证月台的灵活使用。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03/ </a:t>
            </a:r>
            <a:r>
              <a:rPr lang="en-US" altLang="zh-CN" dirty="0" err="1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怎样合理安排人员</a:t>
            </a:r>
            <a:endParaRPr lang="en-US" altLang="zh-CN" dirty="0">
              <a:solidFill>
                <a:srgbClr val="292929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文本框 66"/>
          <p:cNvSpPr txBox="1">
            <a:spLocks noChangeArrowheads="1"/>
          </p:cNvSpPr>
          <p:nvPr/>
        </p:nvSpPr>
        <p:spPr bwMode="auto">
          <a:xfrm>
            <a:off x="713740" y="1029335"/>
            <a:ext cx="2193926" cy="2152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l"/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问题描述：</a:t>
            </a:r>
          </a:p>
        </p:txBody>
      </p:sp>
      <p:sp>
        <p:nvSpPr>
          <p:cNvPr id="20" name="文本框 66"/>
          <p:cNvSpPr txBox="1">
            <a:spLocks noChangeArrowheads="1"/>
          </p:cNvSpPr>
          <p:nvPr/>
        </p:nvSpPr>
        <p:spPr bwMode="auto">
          <a:xfrm>
            <a:off x="713740" y="2567348"/>
            <a:ext cx="2193926" cy="2152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解决方案：</a:t>
            </a:r>
          </a:p>
        </p:txBody>
      </p:sp>
      <p:pic>
        <p:nvPicPr>
          <p:cNvPr id="4" name="图片 3" descr="webwxgetmsgimg[2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2970" y="611505"/>
            <a:ext cx="4121150" cy="2060575"/>
          </a:xfrm>
          <a:prstGeom prst="rect">
            <a:avLst/>
          </a:prstGeom>
        </p:spPr>
      </p:pic>
      <p:pic>
        <p:nvPicPr>
          <p:cNvPr id="6" name="图片 5" descr="webwxgetmsgimg[3]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2970" y="2896870"/>
            <a:ext cx="4121150" cy="2117725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4030693" y="830918"/>
            <a:ext cx="0" cy="431417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" name="组合 29"/>
          <p:cNvGrpSpPr/>
          <p:nvPr/>
        </p:nvGrpSpPr>
        <p:grpSpPr bwMode="auto">
          <a:xfrm>
            <a:off x="3765595" y="1496834"/>
            <a:ext cx="550833" cy="552620"/>
            <a:chOff x="2307521" y="2283162"/>
            <a:chExt cx="551398" cy="551398"/>
          </a:xfrm>
        </p:grpSpPr>
        <p:sp>
          <p:nvSpPr>
            <p:cNvPr id="31" name="矩形 30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五角星 40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46"/>
          <p:cNvGrpSpPr/>
          <p:nvPr/>
        </p:nvGrpSpPr>
        <p:grpSpPr bwMode="auto">
          <a:xfrm>
            <a:off x="3765595" y="3643797"/>
            <a:ext cx="550833" cy="552620"/>
            <a:chOff x="2307521" y="2283162"/>
            <a:chExt cx="551398" cy="551398"/>
          </a:xfrm>
        </p:grpSpPr>
        <p:sp>
          <p:nvSpPr>
            <p:cNvPr id="48" name="矩形 47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五角星 48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文本框 66"/>
          <p:cNvSpPr txBox="1">
            <a:spLocks noChangeArrowheads="1"/>
          </p:cNvSpPr>
          <p:nvPr/>
        </p:nvSpPr>
        <p:spPr bwMode="auto">
          <a:xfrm>
            <a:off x="858383" y="1432182"/>
            <a:ext cx="24949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1087755">
              <a:defRPr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、不能准确备货</a:t>
            </a:r>
          </a:p>
          <a:p>
            <a:pPr algn="l" defTabSz="1087755">
              <a:defRPr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、降低拣货、出库效率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文本框 66"/>
          <p:cNvSpPr txBox="1">
            <a:spLocks noChangeArrowheads="1"/>
          </p:cNvSpPr>
          <p:nvPr/>
        </p:nvSpPr>
        <p:spPr bwMode="auto">
          <a:xfrm>
            <a:off x="858382" y="2936530"/>
            <a:ext cx="2494915" cy="52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由出入库单及报废单决定库存，适当的盘点，保证仓库的库存的准确率。</a:t>
            </a:r>
          </a:p>
        </p:txBody>
      </p:sp>
      <p:sp>
        <p:nvSpPr>
          <p:cNvPr id="17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03/ 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</a:rPr>
              <a:t>怎样实时监控库存状态</a:t>
            </a:r>
            <a:endParaRPr lang="zh-CN" altLang="en-US" dirty="0">
              <a:solidFill>
                <a:srgbClr val="292929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文本框 66"/>
          <p:cNvSpPr txBox="1">
            <a:spLocks noChangeArrowheads="1"/>
          </p:cNvSpPr>
          <p:nvPr/>
        </p:nvSpPr>
        <p:spPr bwMode="auto">
          <a:xfrm>
            <a:off x="713740" y="1029335"/>
            <a:ext cx="2193926" cy="2152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库存问题导致的后果：</a:t>
            </a:r>
          </a:p>
        </p:txBody>
      </p:sp>
      <p:sp>
        <p:nvSpPr>
          <p:cNvPr id="20" name="文本框 66"/>
          <p:cNvSpPr txBox="1">
            <a:spLocks noChangeArrowheads="1"/>
          </p:cNvSpPr>
          <p:nvPr/>
        </p:nvSpPr>
        <p:spPr bwMode="auto">
          <a:xfrm>
            <a:off x="713740" y="2567348"/>
            <a:ext cx="2193926" cy="2152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解决方案：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DA8741B-DA5C-4E49-9267-0EDCD2EE7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6036" y="597400"/>
            <a:ext cx="3001328" cy="208315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42FF69C-E433-4494-A46A-1CFA89C9FC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8530" y="3256620"/>
            <a:ext cx="2370741" cy="1722242"/>
          </a:xfrm>
          <a:prstGeom prst="rect">
            <a:avLst/>
          </a:prstGeom>
        </p:spPr>
      </p:pic>
      <p:sp>
        <p:nvSpPr>
          <p:cNvPr id="18" name="下箭头 9">
            <a:extLst>
              <a:ext uri="{FF2B5EF4-FFF2-40B4-BE49-F238E27FC236}">
                <a16:creationId xmlns:a16="http://schemas.microsoft.com/office/drawing/2014/main" id="{A9A53AA8-28FB-4BF9-8822-C7013758171A}"/>
              </a:ext>
            </a:extLst>
          </p:cNvPr>
          <p:cNvSpPr/>
          <p:nvPr/>
        </p:nvSpPr>
        <p:spPr>
          <a:xfrm>
            <a:off x="5472100" y="2674981"/>
            <a:ext cx="269240" cy="424180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28113" y="3296543"/>
            <a:ext cx="4064705" cy="49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>
              <a:defRPr/>
            </a:pP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04 / </a:t>
            </a:r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WMS</a:t>
            </a: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功能模块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1228822" y="1269752"/>
            <a:ext cx="2731858" cy="2703002"/>
            <a:chOff x="4512406" y="1799221"/>
            <a:chExt cx="3841675" cy="3799715"/>
          </a:xfrm>
        </p:grpSpPr>
        <p:sp>
          <p:nvSpPr>
            <p:cNvPr id="2" name="任意多边形 1"/>
            <p:cNvSpPr/>
            <p:nvPr/>
          </p:nvSpPr>
          <p:spPr>
            <a:xfrm rot="9257143">
              <a:off x="6221113" y="5062780"/>
              <a:ext cx="189519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3" name="任意多边形 2"/>
            <p:cNvSpPr/>
            <p:nvPr/>
          </p:nvSpPr>
          <p:spPr>
            <a:xfrm rot="12342857">
              <a:off x="4750179" y="5062780"/>
              <a:ext cx="1895196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4" name="任意多边形 3"/>
            <p:cNvSpPr/>
            <p:nvPr/>
          </p:nvSpPr>
          <p:spPr>
            <a:xfrm rot="15428571">
              <a:off x="3832887" y="3912376"/>
              <a:ext cx="189519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5" name="任意多边形 4"/>
            <p:cNvSpPr/>
            <p:nvPr/>
          </p:nvSpPr>
          <p:spPr>
            <a:xfrm rot="18514286">
              <a:off x="4160409" y="2477575"/>
              <a:ext cx="189286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5486811" y="1838852"/>
              <a:ext cx="189286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7" name="任意多边形 6"/>
            <p:cNvSpPr/>
            <p:nvPr/>
          </p:nvSpPr>
          <p:spPr>
            <a:xfrm rot="3085714">
              <a:off x="6813215" y="2477575"/>
              <a:ext cx="189286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8" name="任意多边形 7"/>
            <p:cNvSpPr/>
            <p:nvPr/>
          </p:nvSpPr>
          <p:spPr>
            <a:xfrm rot="6171428">
              <a:off x="7138406" y="3912376"/>
              <a:ext cx="189519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</p:grpSp>
      <p:sp>
        <p:nvSpPr>
          <p:cNvPr id="9" name="矩形 3"/>
          <p:cNvSpPr>
            <a:spLocks noChangeArrowheads="1"/>
          </p:cNvSpPr>
          <p:nvPr/>
        </p:nvSpPr>
        <p:spPr bwMode="auto">
          <a:xfrm>
            <a:off x="1823831" y="2452161"/>
            <a:ext cx="1513463" cy="4037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lnSpc>
                <a:spcPct val="120000"/>
              </a:lnSpc>
              <a:buNone/>
            </a:pPr>
            <a:r>
              <a:rPr lang="en-US" sz="2000" dirty="0">
                <a:solidFill>
                  <a:schemeClr val="bg1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WMS</a:t>
            </a:r>
          </a:p>
        </p:txBody>
      </p:sp>
      <p:sp>
        <p:nvSpPr>
          <p:cNvPr id="25" name="TextBox 170"/>
          <p:cNvSpPr txBox="1"/>
          <p:nvPr/>
        </p:nvSpPr>
        <p:spPr>
          <a:xfrm>
            <a:off x="236034" y="1552763"/>
            <a:ext cx="1266190" cy="377028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000" dirty="0">
                <a:latin typeface="+mn-ea"/>
                <a:sym typeface="+mn-ea"/>
              </a:rPr>
              <a:t>批次管理</a:t>
            </a:r>
            <a:endParaRPr lang="zh-CN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9" name="TextBox 170"/>
          <p:cNvSpPr txBox="1"/>
          <p:nvPr/>
        </p:nvSpPr>
        <p:spPr>
          <a:xfrm>
            <a:off x="785725" y="3921404"/>
            <a:ext cx="1267460" cy="37592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000" dirty="0">
                <a:sym typeface="+mn-ea"/>
              </a:rPr>
              <a:t>订单管理</a:t>
            </a:r>
          </a:p>
        </p:txBody>
      </p:sp>
      <p:sp>
        <p:nvSpPr>
          <p:cNvPr id="31" name="TextBox 170"/>
          <p:cNvSpPr txBox="1"/>
          <p:nvPr/>
        </p:nvSpPr>
        <p:spPr>
          <a:xfrm>
            <a:off x="3177806" y="3921404"/>
            <a:ext cx="1302385" cy="37592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sz="2000" dirty="0">
                <a:sym typeface="+mn-ea"/>
              </a:rPr>
              <a:t>库存管理</a:t>
            </a:r>
          </a:p>
        </p:txBody>
      </p:sp>
      <p:sp>
        <p:nvSpPr>
          <p:cNvPr id="35" name="TextBox 170"/>
          <p:cNvSpPr txBox="1"/>
          <p:nvPr/>
        </p:nvSpPr>
        <p:spPr>
          <a:xfrm>
            <a:off x="3829316" y="1552763"/>
            <a:ext cx="1301750" cy="37592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dirty="0"/>
              <a:t>物料</a:t>
            </a:r>
            <a:r>
              <a:rPr lang="zh-CN" sz="2000" dirty="0">
                <a:sym typeface="+mn-ea"/>
              </a:rPr>
              <a:t>管理</a:t>
            </a:r>
          </a:p>
        </p:txBody>
      </p:sp>
      <p:sp>
        <p:nvSpPr>
          <p:cNvPr id="11" name="TextBox 170"/>
          <p:cNvSpPr txBox="1"/>
          <p:nvPr/>
        </p:nvSpPr>
        <p:spPr>
          <a:xfrm>
            <a:off x="1978957" y="760962"/>
            <a:ext cx="1728162" cy="37592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lvl="0" algn="l">
              <a:lnSpc>
                <a:spcPct val="100000"/>
              </a:lnSpc>
              <a:spcAft>
                <a:spcPct val="35000"/>
              </a:spcAft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sym typeface="+mn-ea"/>
              </a:rPr>
              <a:t>人员管理</a:t>
            </a:r>
          </a:p>
        </p:txBody>
      </p:sp>
      <p:sp>
        <p:nvSpPr>
          <p:cNvPr id="12" name="TextBox 170"/>
          <p:cNvSpPr txBox="1"/>
          <p:nvPr/>
        </p:nvSpPr>
        <p:spPr>
          <a:xfrm>
            <a:off x="73938" y="2885915"/>
            <a:ext cx="1266190" cy="37592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sz="2000" dirty="0">
                <a:sym typeface="+mn-ea"/>
              </a:rPr>
              <a:t>质量管理</a:t>
            </a:r>
          </a:p>
        </p:txBody>
      </p:sp>
      <p:sp>
        <p:nvSpPr>
          <p:cNvPr id="13" name="TextBox 170"/>
          <p:cNvSpPr txBox="1"/>
          <p:nvPr/>
        </p:nvSpPr>
        <p:spPr>
          <a:xfrm>
            <a:off x="4098594" y="2885915"/>
            <a:ext cx="1266190" cy="37592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000" dirty="0">
                <a:sym typeface="+mn-ea"/>
              </a:rPr>
              <a:t>库内</a:t>
            </a:r>
            <a:r>
              <a:rPr lang="zh-CN" sz="2000" dirty="0">
                <a:sym typeface="+mn-ea"/>
              </a:rPr>
              <a:t>管理</a:t>
            </a:r>
          </a:p>
        </p:txBody>
      </p:sp>
      <p:sp>
        <p:nvSpPr>
          <p:cNvPr id="18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04/ 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</a:rPr>
              <a:t>嘉逸璞</a:t>
            </a:r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WMS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功能模块</a:t>
            </a:r>
          </a:p>
        </p:txBody>
      </p:sp>
      <p:sp>
        <p:nvSpPr>
          <p:cNvPr id="14" name="TextBox 170"/>
          <p:cNvSpPr txBox="1"/>
          <p:nvPr/>
        </p:nvSpPr>
        <p:spPr>
          <a:xfrm>
            <a:off x="5182235" y="820420"/>
            <a:ext cx="4006850" cy="205105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lvl="0" indent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endParaRPr lang="zh-CN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ea"/>
            </a:endParaRP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ea"/>
              </a:rPr>
              <a:t>可追溯无条码产品生产状况</a:t>
            </a: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ea"/>
              </a:rPr>
              <a:t>自定义产品及相应流程</a:t>
            </a: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ea"/>
              </a:rPr>
              <a:t>自定义看板内容及格式</a:t>
            </a: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ea"/>
              </a:rPr>
              <a:t>可实现系统自动安排人员到岗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25" grpId="0"/>
      <p:bldP spid="29" grpId="0"/>
      <p:bldP spid="31" grpId="0"/>
      <p:bldP spid="35" grpId="0"/>
      <p:bldP spid="11" grpId="0"/>
      <p:bldP spid="1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04/ 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嘉逸璞</a:t>
            </a:r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WMS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功能模块</a:t>
            </a:r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--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定制化报表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55" y="1280795"/>
            <a:ext cx="8079105" cy="3487420"/>
          </a:xfrm>
          <a:prstGeom prst="rect">
            <a:avLst/>
          </a:prstGeom>
        </p:spPr>
      </p:pic>
      <p:sp>
        <p:nvSpPr>
          <p:cNvPr id="19" name="文本框 66"/>
          <p:cNvSpPr txBox="1">
            <a:spLocks noChangeArrowheads="1"/>
          </p:cNvSpPr>
          <p:nvPr/>
        </p:nvSpPr>
        <p:spPr bwMode="auto">
          <a:xfrm>
            <a:off x="537210" y="661670"/>
            <a:ext cx="5210810" cy="2152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可根据客户对于报表种类，格式的的不同要求进行定制开发</a:t>
            </a:r>
          </a:p>
        </p:txBody>
      </p:sp>
    </p:spTree>
  </p:cSld>
  <p:clrMapOvr>
    <a:masterClrMapping/>
  </p:clrMapOvr>
  <p:transition spd="med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>
            <a:off x="6192180" y="0"/>
            <a:ext cx="2124236" cy="3616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29111" r="82360" b="55664"/>
          <a:stretch>
            <a:fillRect/>
          </a:stretch>
        </p:blipFill>
        <p:spPr>
          <a:xfrm>
            <a:off x="2545537" y="1420416"/>
            <a:ext cx="936104" cy="1044116"/>
          </a:xfrm>
          <a:prstGeom prst="rect">
            <a:avLst/>
          </a:prstGeom>
        </p:spPr>
      </p:pic>
      <p:sp>
        <p:nvSpPr>
          <p:cNvPr id="6" name="PA_文本框 6"/>
          <p:cNvSpPr txBox="1"/>
          <p:nvPr>
            <p:custDataLst>
              <p:tags r:id="rId1"/>
            </p:custDataLst>
          </p:nvPr>
        </p:nvSpPr>
        <p:spPr>
          <a:xfrm>
            <a:off x="1007604" y="2853012"/>
            <a:ext cx="5077031" cy="7571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chemeClr val="accent1"/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</a:rPr>
              <a:t>演讲完毕  谢谢您的观看</a:t>
            </a:r>
          </a:p>
        </p:txBody>
      </p:sp>
      <p:sp>
        <p:nvSpPr>
          <p:cNvPr id="7" name="PA_半闭框 7"/>
          <p:cNvSpPr/>
          <p:nvPr>
            <p:custDataLst>
              <p:tags r:id="rId2"/>
            </p:custDataLst>
          </p:nvPr>
        </p:nvSpPr>
        <p:spPr>
          <a:xfrm>
            <a:off x="971600" y="2779146"/>
            <a:ext cx="2124236" cy="972108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PA_文本框 6"/>
          <p:cNvSpPr txBox="1"/>
          <p:nvPr>
            <p:custDataLst>
              <p:tags r:id="rId3"/>
            </p:custDataLst>
          </p:nvPr>
        </p:nvSpPr>
        <p:spPr>
          <a:xfrm>
            <a:off x="1691680" y="1158966"/>
            <a:ext cx="817853" cy="145975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</a:rPr>
              <a:t>2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latin typeface="方正兰亭超细黑简体" panose="03000509000000000000" pitchFamily="2" charset="-122"/>
              <a:ea typeface="方正兰亭超细黑简体" panose="03000509000000000000" pitchFamily="2" charset="-122"/>
            </a:endParaRPr>
          </a:p>
        </p:txBody>
      </p:sp>
      <p:sp>
        <p:nvSpPr>
          <p:cNvPr id="11" name="PA_文本框 6"/>
          <p:cNvSpPr txBox="1"/>
          <p:nvPr>
            <p:custDataLst>
              <p:tags r:id="rId4"/>
            </p:custDataLst>
          </p:nvPr>
        </p:nvSpPr>
        <p:spPr>
          <a:xfrm>
            <a:off x="3445637" y="1194970"/>
            <a:ext cx="1519968" cy="145975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</a:rPr>
              <a:t>18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latin typeface="方正兰亭超细黑简体" panose="03000509000000000000" pitchFamily="2" charset="-122"/>
              <a:ea typeface="方正兰亭超细黑简体" panose="03000509000000000000" pitchFamily="2" charset="-122"/>
            </a:endParaRPr>
          </a:p>
        </p:txBody>
      </p:sp>
      <p:sp>
        <p:nvSpPr>
          <p:cNvPr id="12" name="PA_半闭框 7"/>
          <p:cNvSpPr/>
          <p:nvPr>
            <p:custDataLst>
              <p:tags r:id="rId5"/>
            </p:custDataLst>
          </p:nvPr>
        </p:nvSpPr>
        <p:spPr>
          <a:xfrm flipH="1" flipV="1">
            <a:off x="4184340" y="3039558"/>
            <a:ext cx="1899828" cy="675692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 autoUpdateAnimBg="0"/>
      <p:bldP spid="10" grpId="0"/>
      <p:bldP spid="11" grpId="0"/>
      <p:bldP spid="1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/>
          <p:cNvSpPr/>
          <p:nvPr/>
        </p:nvSpPr>
        <p:spPr bwMode="auto">
          <a:xfrm>
            <a:off x="1655676" y="1240396"/>
            <a:ext cx="1644431" cy="1867696"/>
          </a:xfrm>
          <a:custGeom>
            <a:avLst/>
            <a:gdLst>
              <a:gd name="T0" fmla="*/ 6935 w 12812"/>
              <a:gd name="T1" fmla="*/ 195 h 14572"/>
              <a:gd name="T2" fmla="*/ 9609 w 12812"/>
              <a:gd name="T3" fmla="*/ 1739 h 14572"/>
              <a:gd name="T4" fmla="*/ 12283 w 12812"/>
              <a:gd name="T5" fmla="*/ 3282 h 14572"/>
              <a:gd name="T6" fmla="*/ 12812 w 12812"/>
              <a:gd name="T7" fmla="*/ 4199 h 14572"/>
              <a:gd name="T8" fmla="*/ 12812 w 12812"/>
              <a:gd name="T9" fmla="*/ 7286 h 14572"/>
              <a:gd name="T10" fmla="*/ 12812 w 12812"/>
              <a:gd name="T11" fmla="*/ 10374 h 14572"/>
              <a:gd name="T12" fmla="*/ 12283 w 12812"/>
              <a:gd name="T13" fmla="*/ 11290 h 14572"/>
              <a:gd name="T14" fmla="*/ 9609 w 12812"/>
              <a:gd name="T15" fmla="*/ 12834 h 14572"/>
              <a:gd name="T16" fmla="*/ 6935 w 12812"/>
              <a:gd name="T17" fmla="*/ 14378 h 14572"/>
              <a:gd name="T18" fmla="*/ 5877 w 12812"/>
              <a:gd name="T19" fmla="*/ 14378 h 14572"/>
              <a:gd name="T20" fmla="*/ 3203 w 12812"/>
              <a:gd name="T21" fmla="*/ 12834 h 14572"/>
              <a:gd name="T22" fmla="*/ 529 w 12812"/>
              <a:gd name="T23" fmla="*/ 11290 h 14572"/>
              <a:gd name="T24" fmla="*/ 0 w 12812"/>
              <a:gd name="T25" fmla="*/ 10374 h 14572"/>
              <a:gd name="T26" fmla="*/ 0 w 12812"/>
              <a:gd name="T27" fmla="*/ 7286 h 14572"/>
              <a:gd name="T28" fmla="*/ 0 w 12812"/>
              <a:gd name="T29" fmla="*/ 4199 h 14572"/>
              <a:gd name="T30" fmla="*/ 529 w 12812"/>
              <a:gd name="T31" fmla="*/ 3282 h 14572"/>
              <a:gd name="T32" fmla="*/ 3203 w 12812"/>
              <a:gd name="T33" fmla="*/ 1739 h 14572"/>
              <a:gd name="T34" fmla="*/ 5877 w 12812"/>
              <a:gd name="T35" fmla="*/ 195 h 14572"/>
              <a:gd name="T36" fmla="*/ 6935 w 12812"/>
              <a:gd name="T37" fmla="*/ 195 h 14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12" h="14572">
                <a:moveTo>
                  <a:pt x="6935" y="195"/>
                </a:moveTo>
                <a:lnTo>
                  <a:pt x="9609" y="1739"/>
                </a:lnTo>
                <a:lnTo>
                  <a:pt x="12283" y="3282"/>
                </a:lnTo>
                <a:cubicBezTo>
                  <a:pt x="12620" y="3477"/>
                  <a:pt x="12812" y="3810"/>
                  <a:pt x="12812" y="4199"/>
                </a:cubicBezTo>
                <a:lnTo>
                  <a:pt x="12812" y="7286"/>
                </a:lnTo>
                <a:lnTo>
                  <a:pt x="12812" y="10374"/>
                </a:lnTo>
                <a:cubicBezTo>
                  <a:pt x="12812" y="10763"/>
                  <a:pt x="12620" y="11096"/>
                  <a:pt x="12283" y="11290"/>
                </a:cubicBezTo>
                <a:lnTo>
                  <a:pt x="9609" y="12834"/>
                </a:lnTo>
                <a:lnTo>
                  <a:pt x="6935" y="14378"/>
                </a:lnTo>
                <a:cubicBezTo>
                  <a:pt x="6599" y="14572"/>
                  <a:pt x="6213" y="14572"/>
                  <a:pt x="5877" y="14378"/>
                </a:cubicBezTo>
                <a:lnTo>
                  <a:pt x="3203" y="12834"/>
                </a:lnTo>
                <a:lnTo>
                  <a:pt x="529" y="11290"/>
                </a:lnTo>
                <a:cubicBezTo>
                  <a:pt x="193" y="11096"/>
                  <a:pt x="0" y="10763"/>
                  <a:pt x="0" y="10374"/>
                </a:cubicBezTo>
                <a:lnTo>
                  <a:pt x="0" y="7286"/>
                </a:lnTo>
                <a:lnTo>
                  <a:pt x="0" y="4199"/>
                </a:lnTo>
                <a:cubicBezTo>
                  <a:pt x="0" y="3810"/>
                  <a:pt x="193" y="3477"/>
                  <a:pt x="529" y="3282"/>
                </a:cubicBezTo>
                <a:lnTo>
                  <a:pt x="3203" y="1739"/>
                </a:lnTo>
                <a:lnTo>
                  <a:pt x="5877" y="195"/>
                </a:lnTo>
                <a:cubicBezTo>
                  <a:pt x="6213" y="0"/>
                  <a:pt x="6599" y="0"/>
                  <a:pt x="6935" y="195"/>
                </a:cubicBezTo>
                <a:close/>
              </a:path>
            </a:pathLst>
          </a:cu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4499992" y="1954130"/>
            <a:ext cx="2977358" cy="59118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</a:rPr>
              <a:t>01 / WMS</a:t>
            </a:r>
            <a:r>
              <a:rPr lang="zh-CN" altLang="en-US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</a:rPr>
              <a:t>简介</a:t>
            </a:r>
            <a:endParaRPr lang="en-US" altLang="zh-CN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3000509000000000000" pitchFamily="2" charset="-122"/>
              <a:ea typeface="方正兰亭超细黑简体" panose="03000509000000000000" pitchFamily="2" charset="-122"/>
              <a:cs typeface="Times New Roman" panose="02020603050405020304" pitchFamily="18" charset="0"/>
            </a:endParaRPr>
          </a:p>
          <a:p>
            <a:pPr>
              <a:defRPr/>
            </a:pPr>
            <a:endParaRPr lang="zh-CN" altLang="en-US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3000509000000000000" pitchFamily="2" charset="-122"/>
              <a:ea typeface="方正兰亭超细黑简体" panose="03000509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4499993" y="2358822"/>
            <a:ext cx="2446094" cy="33086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</a:rPr>
              <a:t>02 / </a:t>
            </a:r>
            <a:r>
              <a:rPr lang="zh-CN" altLang="en-US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</a:rPr>
              <a:t>数字化工厂的演变</a:t>
            </a:r>
          </a:p>
        </p:txBody>
      </p:sp>
      <p:sp>
        <p:nvSpPr>
          <p:cNvPr id="52" name="矩形 51"/>
          <p:cNvSpPr/>
          <p:nvPr/>
        </p:nvSpPr>
        <p:spPr>
          <a:xfrm>
            <a:off x="4500245" y="2763520"/>
            <a:ext cx="3890010" cy="32956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</a:rPr>
              <a:t>03 / </a:t>
            </a:r>
            <a:r>
              <a:rPr lang="zh-CN" altLang="en-US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</a:rPr>
              <a:t>仓储物流</a:t>
            </a:r>
            <a:r>
              <a:rPr lang="zh-CN" altLang="en-US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  <a:sym typeface="+mn-ea"/>
              </a:rPr>
              <a:t>企业面临的挑战</a:t>
            </a:r>
            <a:endParaRPr lang="zh-CN" altLang="en-US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3000509000000000000" pitchFamily="2" charset="-122"/>
              <a:ea typeface="方正兰亭超细黑简体" panose="03000509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499992" y="3107881"/>
            <a:ext cx="2592287" cy="32956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</a:rPr>
              <a:t>04 / WMS</a:t>
            </a:r>
            <a:r>
              <a:rPr lang="zh-CN" altLang="en-US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</a:rPr>
              <a:t>功能模块</a:t>
            </a:r>
            <a:endParaRPr lang="zh-CN" altLang="zh-CN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3000509000000000000" pitchFamily="2" charset="-122"/>
              <a:ea typeface="方正兰亭超细黑简体" panose="03000509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Freeform 5"/>
          <p:cNvSpPr/>
          <p:nvPr/>
        </p:nvSpPr>
        <p:spPr bwMode="auto">
          <a:xfrm>
            <a:off x="1403648" y="1600436"/>
            <a:ext cx="1770860" cy="2011290"/>
          </a:xfrm>
          <a:custGeom>
            <a:avLst/>
            <a:gdLst>
              <a:gd name="T0" fmla="*/ 6935 w 12812"/>
              <a:gd name="T1" fmla="*/ 195 h 14572"/>
              <a:gd name="T2" fmla="*/ 9609 w 12812"/>
              <a:gd name="T3" fmla="*/ 1739 h 14572"/>
              <a:gd name="T4" fmla="*/ 12283 w 12812"/>
              <a:gd name="T5" fmla="*/ 3282 h 14572"/>
              <a:gd name="T6" fmla="*/ 12812 w 12812"/>
              <a:gd name="T7" fmla="*/ 4199 h 14572"/>
              <a:gd name="T8" fmla="*/ 12812 w 12812"/>
              <a:gd name="T9" fmla="*/ 7286 h 14572"/>
              <a:gd name="T10" fmla="*/ 12812 w 12812"/>
              <a:gd name="T11" fmla="*/ 10374 h 14572"/>
              <a:gd name="T12" fmla="*/ 12283 w 12812"/>
              <a:gd name="T13" fmla="*/ 11290 h 14572"/>
              <a:gd name="T14" fmla="*/ 9609 w 12812"/>
              <a:gd name="T15" fmla="*/ 12834 h 14572"/>
              <a:gd name="T16" fmla="*/ 6935 w 12812"/>
              <a:gd name="T17" fmla="*/ 14378 h 14572"/>
              <a:gd name="T18" fmla="*/ 5877 w 12812"/>
              <a:gd name="T19" fmla="*/ 14378 h 14572"/>
              <a:gd name="T20" fmla="*/ 3203 w 12812"/>
              <a:gd name="T21" fmla="*/ 12834 h 14572"/>
              <a:gd name="T22" fmla="*/ 529 w 12812"/>
              <a:gd name="T23" fmla="*/ 11290 h 14572"/>
              <a:gd name="T24" fmla="*/ 0 w 12812"/>
              <a:gd name="T25" fmla="*/ 10374 h 14572"/>
              <a:gd name="T26" fmla="*/ 0 w 12812"/>
              <a:gd name="T27" fmla="*/ 7286 h 14572"/>
              <a:gd name="T28" fmla="*/ 0 w 12812"/>
              <a:gd name="T29" fmla="*/ 4199 h 14572"/>
              <a:gd name="T30" fmla="*/ 529 w 12812"/>
              <a:gd name="T31" fmla="*/ 3282 h 14572"/>
              <a:gd name="T32" fmla="*/ 3203 w 12812"/>
              <a:gd name="T33" fmla="*/ 1739 h 14572"/>
              <a:gd name="T34" fmla="*/ 5877 w 12812"/>
              <a:gd name="T35" fmla="*/ 195 h 14572"/>
              <a:gd name="T36" fmla="*/ 6935 w 12812"/>
              <a:gd name="T37" fmla="*/ 195 h 14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12" h="14572">
                <a:moveTo>
                  <a:pt x="6935" y="195"/>
                </a:moveTo>
                <a:lnTo>
                  <a:pt x="9609" y="1739"/>
                </a:lnTo>
                <a:lnTo>
                  <a:pt x="12283" y="3282"/>
                </a:lnTo>
                <a:cubicBezTo>
                  <a:pt x="12620" y="3477"/>
                  <a:pt x="12812" y="3810"/>
                  <a:pt x="12812" y="4199"/>
                </a:cubicBezTo>
                <a:lnTo>
                  <a:pt x="12812" y="7286"/>
                </a:lnTo>
                <a:lnTo>
                  <a:pt x="12812" y="10374"/>
                </a:lnTo>
                <a:cubicBezTo>
                  <a:pt x="12812" y="10763"/>
                  <a:pt x="12620" y="11096"/>
                  <a:pt x="12283" y="11290"/>
                </a:cubicBezTo>
                <a:lnTo>
                  <a:pt x="9609" y="12834"/>
                </a:lnTo>
                <a:lnTo>
                  <a:pt x="6935" y="14378"/>
                </a:lnTo>
                <a:cubicBezTo>
                  <a:pt x="6599" y="14572"/>
                  <a:pt x="6213" y="14572"/>
                  <a:pt x="5877" y="14378"/>
                </a:cubicBezTo>
                <a:lnTo>
                  <a:pt x="3203" y="12834"/>
                </a:lnTo>
                <a:lnTo>
                  <a:pt x="529" y="11290"/>
                </a:lnTo>
                <a:cubicBezTo>
                  <a:pt x="193" y="11096"/>
                  <a:pt x="0" y="10763"/>
                  <a:pt x="0" y="10374"/>
                </a:cubicBezTo>
                <a:lnTo>
                  <a:pt x="0" y="7286"/>
                </a:lnTo>
                <a:lnTo>
                  <a:pt x="0" y="4199"/>
                </a:lnTo>
                <a:cubicBezTo>
                  <a:pt x="0" y="3810"/>
                  <a:pt x="193" y="3477"/>
                  <a:pt x="529" y="3282"/>
                </a:cubicBezTo>
                <a:lnTo>
                  <a:pt x="3203" y="1739"/>
                </a:lnTo>
                <a:lnTo>
                  <a:pt x="5877" y="195"/>
                </a:lnTo>
                <a:cubicBezTo>
                  <a:pt x="6213" y="0"/>
                  <a:pt x="6599" y="0"/>
                  <a:pt x="6935" y="195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59"/>
          <p:cNvSpPr txBox="1">
            <a:spLocks noChangeArrowheads="1"/>
          </p:cNvSpPr>
          <p:nvPr/>
        </p:nvSpPr>
        <p:spPr bwMode="auto">
          <a:xfrm flipH="1">
            <a:off x="1432433" y="2191554"/>
            <a:ext cx="1663403" cy="761747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sz="2700" b="1" kern="0" dirty="0">
                <a:solidFill>
                  <a:schemeClr val="bg1"/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</a:rPr>
              <a:t>目录</a:t>
            </a:r>
            <a:endParaRPr lang="en-US" altLang="zh-CN" sz="2700" b="1" kern="0" dirty="0">
              <a:solidFill>
                <a:schemeClr val="bg1"/>
              </a:solidFill>
              <a:latin typeface="方正兰亭超细黑简体" panose="03000509000000000000" pitchFamily="2" charset="-122"/>
              <a:ea typeface="方正兰亭超细黑简体" panose="03000509000000000000" pitchFamily="2" charset="-122"/>
            </a:endParaRPr>
          </a:p>
          <a:p>
            <a:pPr algn="ctr"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</a:rPr>
              <a:t>CONTENTS</a:t>
            </a:r>
            <a:endParaRPr lang="en-US" altLang="ko-KR" b="1" kern="0" dirty="0">
              <a:solidFill>
                <a:schemeClr val="bg1"/>
              </a:solidFill>
              <a:latin typeface="方正兰亭超细黑简体" panose="03000509000000000000" pitchFamily="2" charset="-122"/>
              <a:ea typeface="方正兰亭超细黑简体" panose="03000509000000000000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1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3" dur="250" fill="hold"/>
                                        <p:tgtEl>
                                          <p:spTgt spid="13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0" dur="250" fill="hold"/>
                                        <p:tgtEl>
                                          <p:spTgt spid="4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2" dur="250" fill="hold"/>
                                        <p:tgtEl>
                                          <p:spTgt spid="4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920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120"/>
                            </p:stCondLst>
                            <p:childTnLst>
                              <p:par>
                                <p:cTn id="4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350"/>
                            </p:stCondLst>
                            <p:childTnLst>
                              <p:par>
                                <p:cTn id="5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3" grpId="1" bldLvl="0" animBg="1"/>
      <p:bldP spid="13" grpId="2" bldLvl="0" animBg="1"/>
      <p:bldP spid="50" grpId="0"/>
      <p:bldP spid="51" grpId="0"/>
      <p:bldP spid="52" grpId="0"/>
      <p:bldP spid="53" grpId="0"/>
      <p:bldP spid="15" grpId="0" bldLvl="0" animBg="1"/>
      <p:bldP spid="15" grpId="1" bldLvl="0" animBg="1"/>
      <p:bldP spid="15" grpId="2" bldLvl="0" animBg="1"/>
      <p:bldP spid="45" grpId="0"/>
      <p:bldP spid="45" grpId="1"/>
      <p:bldP spid="4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28113" y="3296543"/>
            <a:ext cx="4064705" cy="49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01/</a:t>
            </a:r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WMS</a:t>
            </a: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简介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40"/>
          <p:cNvGrpSpPr/>
          <p:nvPr/>
        </p:nvGrpSpPr>
        <p:grpSpPr>
          <a:xfrm>
            <a:off x="-369916" y="2006497"/>
            <a:ext cx="3249728" cy="2294239"/>
            <a:chOff x="-485775" y="2006497"/>
            <a:chExt cx="3249728" cy="2294239"/>
          </a:xfrm>
        </p:grpSpPr>
        <p:sp>
          <p:nvSpPr>
            <p:cNvPr id="91179" name="Freeform 26"/>
            <p:cNvSpPr/>
            <p:nvPr/>
          </p:nvSpPr>
          <p:spPr bwMode="auto">
            <a:xfrm>
              <a:off x="620480" y="2849204"/>
              <a:ext cx="386151" cy="357070"/>
            </a:xfrm>
            <a:custGeom>
              <a:avLst/>
              <a:gdLst>
                <a:gd name="T0" fmla="*/ 0 w 291"/>
                <a:gd name="T1" fmla="*/ 465917 h 269"/>
                <a:gd name="T2" fmla="*/ 342058 w 291"/>
                <a:gd name="T3" fmla="*/ 139579 h 269"/>
                <a:gd name="T4" fmla="*/ 572063 w 291"/>
                <a:gd name="T5" fmla="*/ 139579 h 269"/>
                <a:gd name="T6" fmla="*/ 418727 w 291"/>
                <a:gd name="T7" fmla="*/ 444292 h 269"/>
                <a:gd name="T8" fmla="*/ 161200 w 291"/>
                <a:gd name="T9" fmla="*/ 528826 h 269"/>
                <a:gd name="T10" fmla="*/ 0 w 291"/>
                <a:gd name="T11" fmla="*/ 465917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1" h="269">
                  <a:moveTo>
                    <a:pt x="0" y="237"/>
                  </a:moveTo>
                  <a:cubicBezTo>
                    <a:pt x="0" y="237"/>
                    <a:pt x="147" y="142"/>
                    <a:pt x="174" y="71"/>
                  </a:cubicBezTo>
                  <a:cubicBezTo>
                    <a:pt x="201" y="0"/>
                    <a:pt x="291" y="55"/>
                    <a:pt x="291" y="71"/>
                  </a:cubicBezTo>
                  <a:cubicBezTo>
                    <a:pt x="291" y="87"/>
                    <a:pt x="235" y="206"/>
                    <a:pt x="213" y="226"/>
                  </a:cubicBezTo>
                  <a:cubicBezTo>
                    <a:pt x="191" y="245"/>
                    <a:pt x="82" y="269"/>
                    <a:pt x="82" y="269"/>
                  </a:cubicBezTo>
                  <a:lnTo>
                    <a:pt x="0" y="237"/>
                  </a:ln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1" name="Freeform 28"/>
            <p:cNvSpPr/>
            <p:nvPr/>
          </p:nvSpPr>
          <p:spPr bwMode="auto">
            <a:xfrm>
              <a:off x="1393342" y="2636983"/>
              <a:ext cx="546672" cy="359877"/>
            </a:xfrm>
            <a:custGeom>
              <a:avLst/>
              <a:gdLst>
                <a:gd name="T0" fmla="*/ 699789 w 412"/>
                <a:gd name="T1" fmla="*/ 302876 h 271"/>
                <a:gd name="T2" fmla="*/ 226055 w 412"/>
                <a:gd name="T3" fmla="*/ 501515 h 271"/>
                <a:gd name="T4" fmla="*/ 31451 w 412"/>
                <a:gd name="T5" fmla="*/ 422846 h 271"/>
                <a:gd name="T6" fmla="*/ 112045 w 412"/>
                <a:gd name="T7" fmla="*/ 230107 h 271"/>
                <a:gd name="T8" fmla="*/ 583813 w 412"/>
                <a:gd name="T9" fmla="*/ 31468 h 271"/>
                <a:gd name="T10" fmla="*/ 778417 w 412"/>
                <a:gd name="T11" fmla="*/ 110137 h 271"/>
                <a:gd name="T12" fmla="*/ 699789 w 412"/>
                <a:gd name="T13" fmla="*/ 302876 h 2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" h="271">
                  <a:moveTo>
                    <a:pt x="356" y="154"/>
                  </a:moveTo>
                  <a:cubicBezTo>
                    <a:pt x="115" y="255"/>
                    <a:pt x="115" y="255"/>
                    <a:pt x="115" y="255"/>
                  </a:cubicBezTo>
                  <a:cubicBezTo>
                    <a:pt x="77" y="271"/>
                    <a:pt x="32" y="253"/>
                    <a:pt x="16" y="215"/>
                  </a:cubicBezTo>
                  <a:cubicBezTo>
                    <a:pt x="0" y="177"/>
                    <a:pt x="19" y="133"/>
                    <a:pt x="57" y="117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335" y="0"/>
                    <a:pt x="380" y="18"/>
                    <a:pt x="396" y="56"/>
                  </a:cubicBezTo>
                  <a:cubicBezTo>
                    <a:pt x="412" y="94"/>
                    <a:pt x="394" y="138"/>
                    <a:pt x="356" y="154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2" name="Freeform 29"/>
            <p:cNvSpPr/>
            <p:nvPr/>
          </p:nvSpPr>
          <p:spPr bwMode="auto">
            <a:xfrm>
              <a:off x="1463501" y="2801482"/>
              <a:ext cx="545550" cy="361000"/>
            </a:xfrm>
            <a:custGeom>
              <a:avLst/>
              <a:gdLst>
                <a:gd name="T0" fmla="*/ 698085 w 411"/>
                <a:gd name="T1" fmla="*/ 304670 h 272"/>
                <a:gd name="T2" fmla="*/ 224174 w 411"/>
                <a:gd name="T3" fmla="*/ 503196 h 272"/>
                <a:gd name="T4" fmla="*/ 31463 w 411"/>
                <a:gd name="T5" fmla="*/ 424572 h 272"/>
                <a:gd name="T6" fmla="*/ 110120 w 411"/>
                <a:gd name="T7" fmla="*/ 231942 h 272"/>
                <a:gd name="T8" fmla="*/ 584031 w 411"/>
                <a:gd name="T9" fmla="*/ 31450 h 272"/>
                <a:gd name="T10" fmla="*/ 776742 w 411"/>
                <a:gd name="T11" fmla="*/ 110074 h 272"/>
                <a:gd name="T12" fmla="*/ 698085 w 411"/>
                <a:gd name="T13" fmla="*/ 304670 h 2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1" h="272">
                  <a:moveTo>
                    <a:pt x="355" y="155"/>
                  </a:moveTo>
                  <a:cubicBezTo>
                    <a:pt x="114" y="256"/>
                    <a:pt x="114" y="256"/>
                    <a:pt x="114" y="256"/>
                  </a:cubicBezTo>
                  <a:cubicBezTo>
                    <a:pt x="76" y="272"/>
                    <a:pt x="32" y="254"/>
                    <a:pt x="16" y="216"/>
                  </a:cubicBezTo>
                  <a:cubicBezTo>
                    <a:pt x="0" y="178"/>
                    <a:pt x="18" y="134"/>
                    <a:pt x="56" y="118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335" y="0"/>
                    <a:pt x="379" y="18"/>
                    <a:pt x="395" y="56"/>
                  </a:cubicBezTo>
                  <a:cubicBezTo>
                    <a:pt x="411" y="94"/>
                    <a:pt x="393" y="139"/>
                    <a:pt x="355" y="155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3" name="Freeform 30"/>
            <p:cNvSpPr/>
            <p:nvPr/>
          </p:nvSpPr>
          <p:spPr bwMode="auto">
            <a:xfrm>
              <a:off x="1529730" y="2958121"/>
              <a:ext cx="545550" cy="361000"/>
            </a:xfrm>
            <a:custGeom>
              <a:avLst/>
              <a:gdLst>
                <a:gd name="T0" fmla="*/ 698085 w 411"/>
                <a:gd name="T1" fmla="*/ 302704 h 272"/>
                <a:gd name="T2" fmla="*/ 224174 w 411"/>
                <a:gd name="T3" fmla="*/ 503196 h 272"/>
                <a:gd name="T4" fmla="*/ 31463 w 411"/>
                <a:gd name="T5" fmla="*/ 424572 h 272"/>
                <a:gd name="T6" fmla="*/ 110120 w 411"/>
                <a:gd name="T7" fmla="*/ 229976 h 272"/>
                <a:gd name="T8" fmla="*/ 582065 w 411"/>
                <a:gd name="T9" fmla="*/ 31450 h 272"/>
                <a:gd name="T10" fmla="*/ 776742 w 411"/>
                <a:gd name="T11" fmla="*/ 110074 h 272"/>
                <a:gd name="T12" fmla="*/ 698085 w 411"/>
                <a:gd name="T13" fmla="*/ 302704 h 2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1" h="272">
                  <a:moveTo>
                    <a:pt x="355" y="154"/>
                  </a:moveTo>
                  <a:cubicBezTo>
                    <a:pt x="114" y="256"/>
                    <a:pt x="114" y="256"/>
                    <a:pt x="114" y="256"/>
                  </a:cubicBezTo>
                  <a:cubicBezTo>
                    <a:pt x="76" y="272"/>
                    <a:pt x="32" y="254"/>
                    <a:pt x="16" y="216"/>
                  </a:cubicBezTo>
                  <a:cubicBezTo>
                    <a:pt x="0" y="178"/>
                    <a:pt x="18" y="133"/>
                    <a:pt x="56" y="117"/>
                  </a:cubicBezTo>
                  <a:cubicBezTo>
                    <a:pt x="296" y="16"/>
                    <a:pt x="296" y="16"/>
                    <a:pt x="296" y="16"/>
                  </a:cubicBezTo>
                  <a:cubicBezTo>
                    <a:pt x="334" y="0"/>
                    <a:pt x="379" y="18"/>
                    <a:pt x="395" y="56"/>
                  </a:cubicBezTo>
                  <a:cubicBezTo>
                    <a:pt x="411" y="94"/>
                    <a:pt x="393" y="138"/>
                    <a:pt x="355" y="154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4" name="Freeform 31"/>
            <p:cNvSpPr/>
            <p:nvPr/>
          </p:nvSpPr>
          <p:spPr bwMode="auto">
            <a:xfrm>
              <a:off x="1594837" y="3114760"/>
              <a:ext cx="545550" cy="361000"/>
            </a:xfrm>
            <a:custGeom>
              <a:avLst/>
              <a:gdLst>
                <a:gd name="T0" fmla="*/ 698085 w 411"/>
                <a:gd name="T1" fmla="*/ 302704 h 272"/>
                <a:gd name="T2" fmla="*/ 224174 w 411"/>
                <a:gd name="T3" fmla="*/ 503196 h 272"/>
                <a:gd name="T4" fmla="*/ 31463 w 411"/>
                <a:gd name="T5" fmla="*/ 422606 h 272"/>
                <a:gd name="T6" fmla="*/ 110120 w 411"/>
                <a:gd name="T7" fmla="*/ 229976 h 272"/>
                <a:gd name="T8" fmla="*/ 584031 w 411"/>
                <a:gd name="T9" fmla="*/ 31450 h 272"/>
                <a:gd name="T10" fmla="*/ 776742 w 411"/>
                <a:gd name="T11" fmla="*/ 110074 h 272"/>
                <a:gd name="T12" fmla="*/ 698085 w 411"/>
                <a:gd name="T13" fmla="*/ 302704 h 2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1" h="272">
                  <a:moveTo>
                    <a:pt x="355" y="154"/>
                  </a:moveTo>
                  <a:cubicBezTo>
                    <a:pt x="114" y="256"/>
                    <a:pt x="114" y="256"/>
                    <a:pt x="114" y="256"/>
                  </a:cubicBezTo>
                  <a:cubicBezTo>
                    <a:pt x="76" y="272"/>
                    <a:pt x="32" y="254"/>
                    <a:pt x="16" y="215"/>
                  </a:cubicBezTo>
                  <a:cubicBezTo>
                    <a:pt x="0" y="177"/>
                    <a:pt x="18" y="133"/>
                    <a:pt x="56" y="117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335" y="0"/>
                    <a:pt x="379" y="18"/>
                    <a:pt x="395" y="56"/>
                  </a:cubicBezTo>
                  <a:cubicBezTo>
                    <a:pt x="411" y="94"/>
                    <a:pt x="393" y="138"/>
                    <a:pt x="355" y="154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5" name="Freeform 32"/>
            <p:cNvSpPr/>
            <p:nvPr/>
          </p:nvSpPr>
          <p:spPr bwMode="auto">
            <a:xfrm>
              <a:off x="1111587" y="3175956"/>
              <a:ext cx="171186" cy="217273"/>
            </a:xfrm>
            <a:custGeom>
              <a:avLst/>
              <a:gdLst>
                <a:gd name="T0" fmla="*/ 200524 w 129"/>
                <a:gd name="T1" fmla="*/ 0 h 164"/>
                <a:gd name="T2" fmla="*/ 0 w 129"/>
                <a:gd name="T3" fmla="*/ 321785 h 164"/>
                <a:gd name="T4" fmla="*/ 253604 w 129"/>
                <a:gd name="T5" fmla="*/ 96143 h 164"/>
                <a:gd name="T6" fmla="*/ 200524 w 129"/>
                <a:gd name="T7" fmla="*/ 0 h 1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9" h="164">
                  <a:moveTo>
                    <a:pt x="102" y="0"/>
                  </a:moveTo>
                  <a:cubicBezTo>
                    <a:pt x="102" y="0"/>
                    <a:pt x="107" y="116"/>
                    <a:pt x="0" y="164"/>
                  </a:cubicBezTo>
                  <a:cubicBezTo>
                    <a:pt x="0" y="164"/>
                    <a:pt x="89" y="157"/>
                    <a:pt x="129" y="49"/>
                  </a:cubicBezTo>
                  <a:cubicBezTo>
                    <a:pt x="102" y="0"/>
                    <a:pt x="102" y="0"/>
                    <a:pt x="102" y="0"/>
                  </a:cubicBezTo>
                </a:path>
              </a:pathLst>
            </a:custGeom>
            <a:solidFill>
              <a:srgbClr val="DDB692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6" name="Freeform 33"/>
            <p:cNvSpPr/>
            <p:nvPr/>
          </p:nvSpPr>
          <p:spPr bwMode="auto">
            <a:xfrm>
              <a:off x="1272109" y="3219748"/>
              <a:ext cx="459115" cy="362123"/>
            </a:xfrm>
            <a:custGeom>
              <a:avLst/>
              <a:gdLst>
                <a:gd name="T0" fmla="*/ 0 w 346"/>
                <a:gd name="T1" fmla="*/ 68758 h 273"/>
                <a:gd name="T2" fmla="*/ 601525 w 346"/>
                <a:gd name="T3" fmla="*/ 536309 h 273"/>
                <a:gd name="T4" fmla="*/ 646738 w 346"/>
                <a:gd name="T5" fmla="*/ 516664 h 273"/>
                <a:gd name="T6" fmla="*/ 0 w 346"/>
                <a:gd name="T7" fmla="*/ 0 h 273"/>
                <a:gd name="T8" fmla="*/ 0 w 346"/>
                <a:gd name="T9" fmla="*/ 68758 h 2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6" h="273">
                  <a:moveTo>
                    <a:pt x="0" y="35"/>
                  </a:moveTo>
                  <a:cubicBezTo>
                    <a:pt x="0" y="35"/>
                    <a:pt x="99" y="223"/>
                    <a:pt x="306" y="273"/>
                  </a:cubicBezTo>
                  <a:cubicBezTo>
                    <a:pt x="306" y="273"/>
                    <a:pt x="312" y="271"/>
                    <a:pt x="329" y="263"/>
                  </a:cubicBezTo>
                  <a:cubicBezTo>
                    <a:pt x="346" y="256"/>
                    <a:pt x="0" y="0"/>
                    <a:pt x="0" y="0"/>
                  </a:cubicBezTo>
                  <a:lnTo>
                    <a:pt x="0" y="35"/>
                  </a:lnTo>
                  <a:close/>
                </a:path>
              </a:pathLst>
            </a:custGeom>
            <a:solidFill>
              <a:srgbClr val="DDB692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7" name="Freeform 34"/>
            <p:cNvSpPr/>
            <p:nvPr/>
          </p:nvSpPr>
          <p:spPr bwMode="auto">
            <a:xfrm>
              <a:off x="1094749" y="2006497"/>
              <a:ext cx="1008033" cy="1575374"/>
            </a:xfrm>
            <a:custGeom>
              <a:avLst/>
              <a:gdLst>
                <a:gd name="T0" fmla="*/ 1489421 w 760"/>
                <a:gd name="T1" fmla="*/ 141522 h 1187"/>
                <a:gd name="T2" fmla="*/ 139510 w 760"/>
                <a:gd name="T3" fmla="*/ 982794 h 1187"/>
                <a:gd name="T4" fmla="*/ 982468 w 760"/>
                <a:gd name="T5" fmla="*/ 2333153 h 1187"/>
                <a:gd name="T6" fmla="*/ 986398 w 760"/>
                <a:gd name="T7" fmla="*/ 2333153 h 1187"/>
                <a:gd name="T8" fmla="*/ 1493351 w 760"/>
                <a:gd name="T9" fmla="*/ 141522 h 1187"/>
                <a:gd name="T10" fmla="*/ 1489421 w 760"/>
                <a:gd name="T11" fmla="*/ 141522 h 1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1187">
                  <a:moveTo>
                    <a:pt x="758" y="72"/>
                  </a:moveTo>
                  <a:cubicBezTo>
                    <a:pt x="450" y="0"/>
                    <a:pt x="142" y="192"/>
                    <a:pt x="71" y="500"/>
                  </a:cubicBezTo>
                  <a:cubicBezTo>
                    <a:pt x="0" y="808"/>
                    <a:pt x="192" y="1116"/>
                    <a:pt x="500" y="1187"/>
                  </a:cubicBezTo>
                  <a:cubicBezTo>
                    <a:pt x="501" y="1187"/>
                    <a:pt x="501" y="1187"/>
                    <a:pt x="502" y="1187"/>
                  </a:cubicBezTo>
                  <a:cubicBezTo>
                    <a:pt x="760" y="72"/>
                    <a:pt x="760" y="72"/>
                    <a:pt x="760" y="72"/>
                  </a:cubicBezTo>
                  <a:cubicBezTo>
                    <a:pt x="759" y="72"/>
                    <a:pt x="759" y="72"/>
                    <a:pt x="758" y="7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8" name="Freeform 35"/>
            <p:cNvSpPr/>
            <p:nvPr/>
          </p:nvSpPr>
          <p:spPr bwMode="auto">
            <a:xfrm>
              <a:off x="1760410" y="2101940"/>
              <a:ext cx="1003543" cy="1573129"/>
            </a:xfrm>
            <a:custGeom>
              <a:avLst/>
              <a:gdLst>
                <a:gd name="T0" fmla="*/ 1347075 w 756"/>
                <a:gd name="T1" fmla="*/ 1348744 h 1185"/>
                <a:gd name="T2" fmla="*/ 507366 w 756"/>
                <a:gd name="T3" fmla="*/ 0 h 1185"/>
                <a:gd name="T4" fmla="*/ 0 w 756"/>
                <a:gd name="T5" fmla="*/ 2192200 h 1185"/>
                <a:gd name="T6" fmla="*/ 1347075 w 756"/>
                <a:gd name="T7" fmla="*/ 1348744 h 1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56" h="1185">
                  <a:moveTo>
                    <a:pt x="685" y="686"/>
                  </a:moveTo>
                  <a:cubicBezTo>
                    <a:pt x="756" y="379"/>
                    <a:pt x="565" y="72"/>
                    <a:pt x="258" y="0"/>
                  </a:cubicBezTo>
                  <a:cubicBezTo>
                    <a:pt x="0" y="1115"/>
                    <a:pt x="0" y="1115"/>
                    <a:pt x="0" y="1115"/>
                  </a:cubicBezTo>
                  <a:cubicBezTo>
                    <a:pt x="308" y="1185"/>
                    <a:pt x="614" y="994"/>
                    <a:pt x="685" y="68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9" name="Rectangle 36"/>
            <p:cNvSpPr>
              <a:spLocks noChangeArrowheads="1"/>
            </p:cNvSpPr>
            <p:nvPr/>
          </p:nvSpPr>
          <p:spPr bwMode="auto">
            <a:xfrm>
              <a:off x="1844039" y="3219748"/>
              <a:ext cx="561" cy="561"/>
            </a:xfrm>
            <a:prstGeom prst="rect">
              <a:avLst/>
            </a:prstGeom>
            <a:solidFill>
              <a:srgbClr val="034346"/>
            </a:solidFill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91191" name="Freeform 38"/>
            <p:cNvSpPr/>
            <p:nvPr/>
          </p:nvSpPr>
          <p:spPr bwMode="auto">
            <a:xfrm>
              <a:off x="2012980" y="2429815"/>
              <a:ext cx="14593" cy="17404"/>
            </a:xfrm>
            <a:custGeom>
              <a:avLst/>
              <a:gdLst>
                <a:gd name="T0" fmla="*/ 0 w 26"/>
                <a:gd name="T1" fmla="*/ 1663 h 31"/>
                <a:gd name="T2" fmla="*/ 0 w 26"/>
                <a:gd name="T3" fmla="*/ 15798 h 31"/>
                <a:gd name="T4" fmla="*/ 15799 w 26"/>
                <a:gd name="T5" fmla="*/ 25776 h 31"/>
                <a:gd name="T6" fmla="*/ 21619 w 26"/>
                <a:gd name="T7" fmla="*/ 0 h 31"/>
                <a:gd name="T8" fmla="*/ 0 w 26"/>
                <a:gd name="T9" fmla="*/ 1663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31">
                  <a:moveTo>
                    <a:pt x="0" y="2"/>
                  </a:moveTo>
                  <a:lnTo>
                    <a:pt x="0" y="19"/>
                  </a:lnTo>
                  <a:lnTo>
                    <a:pt x="19" y="31"/>
                  </a:lnTo>
                  <a:lnTo>
                    <a:pt x="2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7B4C4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92" name="Freeform 39"/>
            <p:cNvSpPr>
              <a:spLocks noEditPoints="1"/>
            </p:cNvSpPr>
            <p:nvPr/>
          </p:nvSpPr>
          <p:spPr bwMode="auto">
            <a:xfrm>
              <a:off x="1154243" y="2306301"/>
              <a:ext cx="229557" cy="488445"/>
            </a:xfrm>
            <a:custGeom>
              <a:avLst/>
              <a:gdLst>
                <a:gd name="T0" fmla="*/ 29487 w 173"/>
                <a:gd name="T1" fmla="*/ 656559 h 368"/>
                <a:gd name="T2" fmla="*/ 0 w 173"/>
                <a:gd name="T3" fmla="*/ 723394 h 368"/>
                <a:gd name="T4" fmla="*/ 25555 w 173"/>
                <a:gd name="T5" fmla="*/ 707668 h 368"/>
                <a:gd name="T6" fmla="*/ 29487 w 173"/>
                <a:gd name="T7" fmla="*/ 656559 h 368"/>
                <a:gd name="T8" fmla="*/ 322386 w 173"/>
                <a:gd name="T9" fmla="*/ 0 h 368"/>
                <a:gd name="T10" fmla="*/ 300763 w 173"/>
                <a:gd name="T11" fmla="*/ 51109 h 368"/>
                <a:gd name="T12" fmla="*/ 340078 w 173"/>
                <a:gd name="T13" fmla="*/ 7863 h 368"/>
                <a:gd name="T14" fmla="*/ 322386 w 173"/>
                <a:gd name="T15" fmla="*/ 0 h 3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3" h="368">
                  <a:moveTo>
                    <a:pt x="15" y="334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4" y="365"/>
                    <a:pt x="8" y="363"/>
                    <a:pt x="13" y="360"/>
                  </a:cubicBezTo>
                  <a:cubicBezTo>
                    <a:pt x="13" y="351"/>
                    <a:pt x="14" y="343"/>
                    <a:pt x="15" y="334"/>
                  </a:cubicBezTo>
                  <a:moveTo>
                    <a:pt x="164" y="0"/>
                  </a:moveTo>
                  <a:cubicBezTo>
                    <a:pt x="153" y="26"/>
                    <a:pt x="153" y="26"/>
                    <a:pt x="153" y="26"/>
                  </a:cubicBezTo>
                  <a:cubicBezTo>
                    <a:pt x="159" y="19"/>
                    <a:pt x="166" y="12"/>
                    <a:pt x="173" y="4"/>
                  </a:cubicBezTo>
                  <a:cubicBezTo>
                    <a:pt x="168" y="2"/>
                    <a:pt x="164" y="0"/>
                    <a:pt x="164" y="0"/>
                  </a:cubicBezTo>
                </a:path>
              </a:pathLst>
            </a:custGeom>
            <a:solidFill>
              <a:srgbClr val="CCCCCC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93" name="Freeform 40"/>
            <p:cNvSpPr/>
            <p:nvPr/>
          </p:nvSpPr>
          <p:spPr bwMode="auto">
            <a:xfrm>
              <a:off x="1144702" y="2784078"/>
              <a:ext cx="26940" cy="124638"/>
            </a:xfrm>
            <a:custGeom>
              <a:avLst/>
              <a:gdLst>
                <a:gd name="T0" fmla="*/ 39911 w 20"/>
                <a:gd name="T1" fmla="*/ 0 h 94"/>
                <a:gd name="T2" fmla="*/ 13969 w 20"/>
                <a:gd name="T3" fmla="*/ 15710 h 94"/>
                <a:gd name="T4" fmla="*/ 0 w 20"/>
                <a:gd name="T5" fmla="*/ 45166 h 94"/>
                <a:gd name="T6" fmla="*/ 39911 w 20"/>
                <a:gd name="T7" fmla="*/ 184590 h 94"/>
                <a:gd name="T8" fmla="*/ 39911 w 20"/>
                <a:gd name="T9" fmla="*/ 0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94">
                  <a:moveTo>
                    <a:pt x="20" y="0"/>
                  </a:moveTo>
                  <a:cubicBezTo>
                    <a:pt x="15" y="3"/>
                    <a:pt x="11" y="5"/>
                    <a:pt x="7" y="8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0" y="94"/>
                    <a:pt x="20" y="94"/>
                    <a:pt x="20" y="94"/>
                  </a:cubicBezTo>
                  <a:cubicBezTo>
                    <a:pt x="17" y="63"/>
                    <a:pt x="17" y="32"/>
                    <a:pt x="20" y="0"/>
                  </a:cubicBezTo>
                </a:path>
              </a:pathLst>
            </a:custGeom>
            <a:solidFill>
              <a:srgbClr val="C2A98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94" name="Freeform 41"/>
            <p:cNvSpPr>
              <a:spLocks noEditPoints="1"/>
            </p:cNvSpPr>
            <p:nvPr/>
          </p:nvSpPr>
          <p:spPr bwMode="auto">
            <a:xfrm>
              <a:off x="1167714" y="2311915"/>
              <a:ext cx="324973" cy="601292"/>
            </a:xfrm>
            <a:custGeom>
              <a:avLst/>
              <a:gdLst>
                <a:gd name="T0" fmla="*/ 11790 w 245"/>
                <a:gd name="T1" fmla="*/ 646760 h 453"/>
                <a:gd name="T2" fmla="*/ 9825 w 245"/>
                <a:gd name="T3" fmla="*/ 648725 h 453"/>
                <a:gd name="T4" fmla="*/ 5895 w 245"/>
                <a:gd name="T5" fmla="*/ 699837 h 453"/>
                <a:gd name="T6" fmla="*/ 5895 w 245"/>
                <a:gd name="T7" fmla="*/ 884625 h 453"/>
                <a:gd name="T8" fmla="*/ 7860 w 245"/>
                <a:gd name="T9" fmla="*/ 890523 h 453"/>
                <a:gd name="T10" fmla="*/ 11790 w 245"/>
                <a:gd name="T11" fmla="*/ 646760 h 453"/>
                <a:gd name="T12" fmla="*/ 320299 w 245"/>
                <a:gd name="T13" fmla="*/ 0 h 453"/>
                <a:gd name="T14" fmla="*/ 280999 w 245"/>
                <a:gd name="T15" fmla="*/ 43248 h 453"/>
                <a:gd name="T16" fmla="*/ 214188 w 245"/>
                <a:gd name="T17" fmla="*/ 190686 h 453"/>
                <a:gd name="T18" fmla="*/ 245628 w 245"/>
                <a:gd name="T19" fmla="*/ 216242 h 453"/>
                <a:gd name="T20" fmla="*/ 224013 w 245"/>
                <a:gd name="T21" fmla="*/ 302739 h 453"/>
                <a:gd name="T22" fmla="*/ 251523 w 245"/>
                <a:gd name="T23" fmla="*/ 387269 h 453"/>
                <a:gd name="T24" fmla="*/ 284929 w 245"/>
                <a:gd name="T25" fmla="*/ 401030 h 453"/>
                <a:gd name="T26" fmla="*/ 296719 w 245"/>
                <a:gd name="T27" fmla="*/ 377440 h 453"/>
                <a:gd name="T28" fmla="*/ 269208 w 245"/>
                <a:gd name="T29" fmla="*/ 302739 h 453"/>
                <a:gd name="T30" fmla="*/ 275103 w 245"/>
                <a:gd name="T31" fmla="*/ 237866 h 453"/>
                <a:gd name="T32" fmla="*/ 300649 w 245"/>
                <a:gd name="T33" fmla="*/ 243763 h 453"/>
                <a:gd name="T34" fmla="*/ 294754 w 245"/>
                <a:gd name="T35" fmla="*/ 310602 h 453"/>
                <a:gd name="T36" fmla="*/ 336019 w 245"/>
                <a:gd name="T37" fmla="*/ 412825 h 453"/>
                <a:gd name="T38" fmla="*/ 312439 w 245"/>
                <a:gd name="T39" fmla="*/ 438381 h 453"/>
                <a:gd name="T40" fmla="*/ 328159 w 245"/>
                <a:gd name="T41" fmla="*/ 475732 h 453"/>
                <a:gd name="T42" fmla="*/ 391040 w 245"/>
                <a:gd name="T43" fmla="*/ 338124 h 453"/>
                <a:gd name="T44" fmla="*/ 320299 w 245"/>
                <a:gd name="T45" fmla="*/ 0 h 4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5" h="453">
                  <a:moveTo>
                    <a:pt x="6" y="329"/>
                  </a:moveTo>
                  <a:cubicBezTo>
                    <a:pt x="5" y="330"/>
                    <a:pt x="5" y="330"/>
                    <a:pt x="5" y="330"/>
                  </a:cubicBezTo>
                  <a:cubicBezTo>
                    <a:pt x="4" y="339"/>
                    <a:pt x="3" y="347"/>
                    <a:pt x="3" y="356"/>
                  </a:cubicBezTo>
                  <a:cubicBezTo>
                    <a:pt x="0" y="388"/>
                    <a:pt x="0" y="419"/>
                    <a:pt x="3" y="450"/>
                  </a:cubicBezTo>
                  <a:cubicBezTo>
                    <a:pt x="4" y="453"/>
                    <a:pt x="4" y="453"/>
                    <a:pt x="4" y="453"/>
                  </a:cubicBezTo>
                  <a:cubicBezTo>
                    <a:pt x="0" y="412"/>
                    <a:pt x="1" y="371"/>
                    <a:pt x="6" y="329"/>
                  </a:cubicBezTo>
                  <a:moveTo>
                    <a:pt x="163" y="0"/>
                  </a:moveTo>
                  <a:cubicBezTo>
                    <a:pt x="156" y="8"/>
                    <a:pt x="149" y="15"/>
                    <a:pt x="143" y="22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25" y="110"/>
                    <a:pt x="125" y="110"/>
                    <a:pt x="125" y="110"/>
                  </a:cubicBezTo>
                  <a:cubicBezTo>
                    <a:pt x="114" y="154"/>
                    <a:pt x="114" y="154"/>
                    <a:pt x="114" y="154"/>
                  </a:cubicBezTo>
                  <a:cubicBezTo>
                    <a:pt x="128" y="197"/>
                    <a:pt x="128" y="197"/>
                    <a:pt x="128" y="197"/>
                  </a:cubicBezTo>
                  <a:cubicBezTo>
                    <a:pt x="145" y="204"/>
                    <a:pt x="145" y="204"/>
                    <a:pt x="145" y="204"/>
                  </a:cubicBezTo>
                  <a:cubicBezTo>
                    <a:pt x="151" y="192"/>
                    <a:pt x="151" y="192"/>
                    <a:pt x="151" y="192"/>
                  </a:cubicBezTo>
                  <a:cubicBezTo>
                    <a:pt x="137" y="154"/>
                    <a:pt x="137" y="154"/>
                    <a:pt x="137" y="154"/>
                  </a:cubicBezTo>
                  <a:cubicBezTo>
                    <a:pt x="140" y="121"/>
                    <a:pt x="140" y="121"/>
                    <a:pt x="140" y="121"/>
                  </a:cubicBezTo>
                  <a:cubicBezTo>
                    <a:pt x="153" y="124"/>
                    <a:pt x="153" y="124"/>
                    <a:pt x="153" y="124"/>
                  </a:cubicBezTo>
                  <a:cubicBezTo>
                    <a:pt x="150" y="158"/>
                    <a:pt x="150" y="158"/>
                    <a:pt x="150" y="158"/>
                  </a:cubicBezTo>
                  <a:cubicBezTo>
                    <a:pt x="171" y="210"/>
                    <a:pt x="171" y="210"/>
                    <a:pt x="171" y="210"/>
                  </a:cubicBezTo>
                  <a:cubicBezTo>
                    <a:pt x="159" y="223"/>
                    <a:pt x="159" y="223"/>
                    <a:pt x="159" y="223"/>
                  </a:cubicBezTo>
                  <a:cubicBezTo>
                    <a:pt x="167" y="242"/>
                    <a:pt x="167" y="242"/>
                    <a:pt x="167" y="242"/>
                  </a:cubicBezTo>
                  <a:cubicBezTo>
                    <a:pt x="178" y="221"/>
                    <a:pt x="189" y="197"/>
                    <a:pt x="199" y="172"/>
                  </a:cubicBezTo>
                  <a:cubicBezTo>
                    <a:pt x="245" y="59"/>
                    <a:pt x="186" y="13"/>
                    <a:pt x="163" y="0"/>
                  </a:cubicBezTo>
                </a:path>
              </a:pathLst>
            </a:custGeom>
            <a:solidFill>
              <a:srgbClr val="CCCCCC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1168003" y="2440345"/>
              <a:ext cx="226219" cy="736033"/>
            </a:xfrm>
            <a:custGeom>
              <a:avLst/>
              <a:gdLst>
                <a:gd name="T0" fmla="*/ 109 w 171"/>
                <a:gd name="T1" fmla="*/ 0 h 554"/>
                <a:gd name="T2" fmla="*/ 6 w 171"/>
                <a:gd name="T3" fmla="*/ 232 h 554"/>
                <a:gd name="T4" fmla="*/ 4 w 171"/>
                <a:gd name="T5" fmla="*/ 356 h 554"/>
                <a:gd name="T6" fmla="*/ 60 w 171"/>
                <a:gd name="T7" fmla="*/ 554 h 554"/>
                <a:gd name="T8" fmla="*/ 61 w 171"/>
                <a:gd name="T9" fmla="*/ 302 h 554"/>
                <a:gd name="T10" fmla="*/ 167 w 171"/>
                <a:gd name="T11" fmla="*/ 145 h 554"/>
                <a:gd name="T12" fmla="*/ 159 w 171"/>
                <a:gd name="T13" fmla="*/ 126 h 554"/>
                <a:gd name="T14" fmla="*/ 171 w 171"/>
                <a:gd name="T15" fmla="*/ 113 h 554"/>
                <a:gd name="T16" fmla="*/ 150 w 171"/>
                <a:gd name="T17" fmla="*/ 61 h 554"/>
                <a:gd name="T18" fmla="*/ 153 w 171"/>
                <a:gd name="T19" fmla="*/ 27 h 554"/>
                <a:gd name="T20" fmla="*/ 140 w 171"/>
                <a:gd name="T21" fmla="*/ 24 h 554"/>
                <a:gd name="T22" fmla="*/ 137 w 171"/>
                <a:gd name="T23" fmla="*/ 57 h 554"/>
                <a:gd name="T24" fmla="*/ 151 w 171"/>
                <a:gd name="T25" fmla="*/ 95 h 554"/>
                <a:gd name="T26" fmla="*/ 145 w 171"/>
                <a:gd name="T27" fmla="*/ 107 h 554"/>
                <a:gd name="T28" fmla="*/ 128 w 171"/>
                <a:gd name="T29" fmla="*/ 100 h 554"/>
                <a:gd name="T30" fmla="*/ 114 w 171"/>
                <a:gd name="T31" fmla="*/ 57 h 554"/>
                <a:gd name="T32" fmla="*/ 125 w 171"/>
                <a:gd name="T33" fmla="*/ 13 h 554"/>
                <a:gd name="T34" fmla="*/ 109 w 171"/>
                <a:gd name="T35" fmla="*/ 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1" h="554">
                  <a:moveTo>
                    <a:pt x="109" y="0"/>
                  </a:moveTo>
                  <a:cubicBezTo>
                    <a:pt x="6" y="232"/>
                    <a:pt x="6" y="232"/>
                    <a:pt x="6" y="232"/>
                  </a:cubicBezTo>
                  <a:cubicBezTo>
                    <a:pt x="1" y="274"/>
                    <a:pt x="0" y="315"/>
                    <a:pt x="4" y="356"/>
                  </a:cubicBezTo>
                  <a:cubicBezTo>
                    <a:pt x="60" y="554"/>
                    <a:pt x="60" y="554"/>
                    <a:pt x="60" y="554"/>
                  </a:cubicBezTo>
                  <a:cubicBezTo>
                    <a:pt x="113" y="424"/>
                    <a:pt x="61" y="302"/>
                    <a:pt x="61" y="302"/>
                  </a:cubicBezTo>
                  <a:cubicBezTo>
                    <a:pt x="61" y="302"/>
                    <a:pt x="116" y="243"/>
                    <a:pt x="167" y="145"/>
                  </a:cubicBezTo>
                  <a:cubicBezTo>
                    <a:pt x="159" y="126"/>
                    <a:pt x="159" y="126"/>
                    <a:pt x="159" y="126"/>
                  </a:cubicBezTo>
                  <a:cubicBezTo>
                    <a:pt x="171" y="113"/>
                    <a:pt x="171" y="113"/>
                    <a:pt x="171" y="113"/>
                  </a:cubicBezTo>
                  <a:cubicBezTo>
                    <a:pt x="150" y="61"/>
                    <a:pt x="150" y="61"/>
                    <a:pt x="150" y="61"/>
                  </a:cubicBezTo>
                  <a:cubicBezTo>
                    <a:pt x="153" y="27"/>
                    <a:pt x="153" y="27"/>
                    <a:pt x="153" y="27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37" y="57"/>
                    <a:pt x="137" y="57"/>
                    <a:pt x="137" y="57"/>
                  </a:cubicBezTo>
                  <a:cubicBezTo>
                    <a:pt x="151" y="95"/>
                    <a:pt x="151" y="95"/>
                    <a:pt x="151" y="95"/>
                  </a:cubicBezTo>
                  <a:cubicBezTo>
                    <a:pt x="145" y="107"/>
                    <a:pt x="145" y="107"/>
                    <a:pt x="145" y="107"/>
                  </a:cubicBezTo>
                  <a:cubicBezTo>
                    <a:pt x="128" y="100"/>
                    <a:pt x="128" y="100"/>
                    <a:pt x="128" y="100"/>
                  </a:cubicBezTo>
                  <a:cubicBezTo>
                    <a:pt x="114" y="57"/>
                    <a:pt x="114" y="57"/>
                    <a:pt x="114" y="57"/>
                  </a:cubicBezTo>
                  <a:cubicBezTo>
                    <a:pt x="125" y="13"/>
                    <a:pt x="125" y="13"/>
                    <a:pt x="125" y="13"/>
                  </a:cubicBezTo>
                  <a:cubicBezTo>
                    <a:pt x="109" y="0"/>
                    <a:pt x="109" y="0"/>
                    <a:pt x="109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grpSp>
          <p:nvGrpSpPr>
            <p:cNvPr id="3" name="组合 139"/>
            <p:cNvGrpSpPr/>
            <p:nvPr/>
          </p:nvGrpSpPr>
          <p:grpSpPr>
            <a:xfrm>
              <a:off x="-485775" y="2073581"/>
              <a:ext cx="3175397" cy="2227155"/>
              <a:chOff x="-485775" y="2061610"/>
              <a:chExt cx="3175397" cy="2227155"/>
            </a:xfrm>
          </p:grpSpPr>
          <p:sp>
            <p:nvSpPr>
              <p:cNvPr id="25" name="Freeform 24"/>
              <p:cNvSpPr/>
              <p:nvPr/>
            </p:nvSpPr>
            <p:spPr bwMode="auto">
              <a:xfrm>
                <a:off x="-485775" y="3184715"/>
                <a:ext cx="1215628" cy="1104050"/>
              </a:xfrm>
              <a:custGeom>
                <a:avLst/>
                <a:gdLst>
                  <a:gd name="T0" fmla="*/ 2165 w 2165"/>
                  <a:gd name="T1" fmla="*/ 1284 h 1967"/>
                  <a:gd name="T2" fmla="*/ 539 w 2165"/>
                  <a:gd name="T3" fmla="*/ 1967 h 1967"/>
                  <a:gd name="T4" fmla="*/ 0 w 2165"/>
                  <a:gd name="T5" fmla="*/ 684 h 1967"/>
                  <a:gd name="T6" fmla="*/ 1624 w 2165"/>
                  <a:gd name="T7" fmla="*/ 0 h 1967"/>
                  <a:gd name="T8" fmla="*/ 2165 w 2165"/>
                  <a:gd name="T9" fmla="*/ 1284 h 19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5" h="1967">
                    <a:moveTo>
                      <a:pt x="2165" y="1284"/>
                    </a:moveTo>
                    <a:lnTo>
                      <a:pt x="539" y="1967"/>
                    </a:lnTo>
                    <a:lnTo>
                      <a:pt x="0" y="684"/>
                    </a:lnTo>
                    <a:lnTo>
                      <a:pt x="1624" y="0"/>
                    </a:lnTo>
                    <a:lnTo>
                      <a:pt x="2165" y="1284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91178" name="Freeform 25"/>
              <p:cNvSpPr/>
              <p:nvPr/>
            </p:nvSpPr>
            <p:spPr bwMode="auto">
              <a:xfrm>
                <a:off x="441436" y="3147885"/>
                <a:ext cx="446206" cy="721999"/>
              </a:xfrm>
              <a:custGeom>
                <a:avLst/>
                <a:gdLst>
                  <a:gd name="T0" fmla="*/ 661032 w 795"/>
                  <a:gd name="T1" fmla="*/ 961199 h 1286"/>
                  <a:gd name="T2" fmla="*/ 403271 w 795"/>
                  <a:gd name="T3" fmla="*/ 1069292 h 1286"/>
                  <a:gd name="T4" fmla="*/ 0 w 795"/>
                  <a:gd name="T5" fmla="*/ 108093 h 1286"/>
                  <a:gd name="T6" fmla="*/ 256098 w 795"/>
                  <a:gd name="T7" fmla="*/ 0 h 1286"/>
                  <a:gd name="T8" fmla="*/ 661032 w 795"/>
                  <a:gd name="T9" fmla="*/ 961199 h 12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95" h="1286">
                    <a:moveTo>
                      <a:pt x="795" y="1156"/>
                    </a:moveTo>
                    <a:lnTo>
                      <a:pt x="485" y="1286"/>
                    </a:lnTo>
                    <a:lnTo>
                      <a:pt x="0" y="130"/>
                    </a:lnTo>
                    <a:lnTo>
                      <a:pt x="308" y="0"/>
                    </a:lnTo>
                    <a:lnTo>
                      <a:pt x="795" y="1156"/>
                    </a:ln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180" name="Freeform 27"/>
              <p:cNvSpPr/>
              <p:nvPr/>
            </p:nvSpPr>
            <p:spPr bwMode="auto">
              <a:xfrm>
                <a:off x="620480" y="2513469"/>
                <a:ext cx="1477251" cy="1267710"/>
              </a:xfrm>
              <a:custGeom>
                <a:avLst/>
                <a:gdLst>
                  <a:gd name="T0" fmla="*/ 2139317 w 1113"/>
                  <a:gd name="T1" fmla="*/ 1034098 h 955"/>
                  <a:gd name="T2" fmla="*/ 1793251 w 1113"/>
                  <a:gd name="T3" fmla="*/ 210358 h 955"/>
                  <a:gd name="T4" fmla="*/ 314605 w 1113"/>
                  <a:gd name="T5" fmla="*/ 831604 h 955"/>
                  <a:gd name="T6" fmla="*/ 0 w 1113"/>
                  <a:gd name="T7" fmla="*/ 963324 h 955"/>
                  <a:gd name="T8" fmla="*/ 385392 w 1113"/>
                  <a:gd name="T9" fmla="*/ 1877498 h 955"/>
                  <a:gd name="T10" fmla="*/ 699997 w 1113"/>
                  <a:gd name="T11" fmla="*/ 1745778 h 955"/>
                  <a:gd name="T12" fmla="*/ 1791285 w 1113"/>
                  <a:gd name="T13" fmla="*/ 1464645 h 955"/>
                  <a:gd name="T14" fmla="*/ 2139317 w 1113"/>
                  <a:gd name="T15" fmla="*/ 1034098 h 95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13" h="955">
                    <a:moveTo>
                      <a:pt x="1088" y="526"/>
                    </a:moveTo>
                    <a:cubicBezTo>
                      <a:pt x="912" y="107"/>
                      <a:pt x="912" y="107"/>
                      <a:pt x="912" y="107"/>
                    </a:cubicBezTo>
                    <a:cubicBezTo>
                      <a:pt x="912" y="107"/>
                      <a:pt x="521" y="0"/>
                      <a:pt x="160" y="423"/>
                    </a:cubicBezTo>
                    <a:cubicBezTo>
                      <a:pt x="0" y="490"/>
                      <a:pt x="0" y="490"/>
                      <a:pt x="0" y="490"/>
                    </a:cubicBezTo>
                    <a:cubicBezTo>
                      <a:pt x="196" y="955"/>
                      <a:pt x="196" y="955"/>
                      <a:pt x="196" y="955"/>
                    </a:cubicBezTo>
                    <a:cubicBezTo>
                      <a:pt x="356" y="888"/>
                      <a:pt x="356" y="888"/>
                      <a:pt x="356" y="888"/>
                    </a:cubicBezTo>
                    <a:cubicBezTo>
                      <a:pt x="356" y="888"/>
                      <a:pt x="709" y="886"/>
                      <a:pt x="911" y="745"/>
                    </a:cubicBezTo>
                    <a:cubicBezTo>
                      <a:pt x="1113" y="603"/>
                      <a:pt x="1088" y="526"/>
                      <a:pt x="1088" y="526"/>
                    </a:cubicBezTo>
                  </a:path>
                </a:pathLst>
              </a:custGeom>
              <a:solidFill>
                <a:srgbClr val="F3D2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Freeform 37"/>
              <p:cNvSpPr>
                <a:spLocks noEditPoints="1"/>
              </p:cNvSpPr>
              <p:nvPr/>
            </p:nvSpPr>
            <p:spPr bwMode="auto">
              <a:xfrm>
                <a:off x="1094185" y="2061610"/>
                <a:ext cx="1595437" cy="1574492"/>
              </a:xfrm>
              <a:custGeom>
                <a:avLst/>
                <a:gdLst>
                  <a:gd name="T0" fmla="*/ 1128 w 1202"/>
                  <a:gd name="T1" fmla="*/ 488 h 1186"/>
                  <a:gd name="T2" fmla="*/ 1072 w 1202"/>
                  <a:gd name="T3" fmla="*/ 424 h 1186"/>
                  <a:gd name="T4" fmla="*/ 1063 w 1202"/>
                  <a:gd name="T5" fmla="*/ 469 h 1186"/>
                  <a:gd name="T6" fmla="*/ 1026 w 1202"/>
                  <a:gd name="T7" fmla="*/ 415 h 1186"/>
                  <a:gd name="T8" fmla="*/ 907 w 1202"/>
                  <a:gd name="T9" fmla="*/ 430 h 1186"/>
                  <a:gd name="T10" fmla="*/ 969 w 1202"/>
                  <a:gd name="T11" fmla="*/ 377 h 1186"/>
                  <a:gd name="T12" fmla="*/ 1083 w 1202"/>
                  <a:gd name="T13" fmla="*/ 342 h 1186"/>
                  <a:gd name="T14" fmla="*/ 1058 w 1202"/>
                  <a:gd name="T15" fmla="*/ 268 h 1186"/>
                  <a:gd name="T16" fmla="*/ 434 w 1202"/>
                  <a:gd name="T17" fmla="*/ 66 h 1186"/>
                  <a:gd name="T18" fmla="*/ 469 w 1202"/>
                  <a:gd name="T19" fmla="*/ 84 h 1186"/>
                  <a:gd name="T20" fmla="*/ 528 w 1202"/>
                  <a:gd name="T21" fmla="*/ 76 h 1186"/>
                  <a:gd name="T22" fmla="*/ 526 w 1202"/>
                  <a:gd name="T23" fmla="*/ 110 h 1186"/>
                  <a:gd name="T24" fmla="*/ 591 w 1202"/>
                  <a:gd name="T25" fmla="*/ 82 h 1186"/>
                  <a:gd name="T26" fmla="*/ 639 w 1202"/>
                  <a:gd name="T27" fmla="*/ 103 h 1186"/>
                  <a:gd name="T28" fmla="*/ 758 w 1202"/>
                  <a:gd name="T29" fmla="*/ 164 h 1186"/>
                  <a:gd name="T30" fmla="*/ 707 w 1202"/>
                  <a:gd name="T31" fmla="*/ 151 h 1186"/>
                  <a:gd name="T32" fmla="*/ 639 w 1202"/>
                  <a:gd name="T33" fmla="*/ 141 h 1186"/>
                  <a:gd name="T34" fmla="*/ 607 w 1202"/>
                  <a:gd name="T35" fmla="*/ 161 h 1186"/>
                  <a:gd name="T36" fmla="*/ 525 w 1202"/>
                  <a:gd name="T37" fmla="*/ 195 h 1186"/>
                  <a:gd name="T38" fmla="*/ 616 w 1202"/>
                  <a:gd name="T39" fmla="*/ 176 h 1186"/>
                  <a:gd name="T40" fmla="*/ 702 w 1202"/>
                  <a:gd name="T41" fmla="*/ 238 h 1186"/>
                  <a:gd name="T42" fmla="*/ 714 w 1202"/>
                  <a:gd name="T43" fmla="*/ 302 h 1186"/>
                  <a:gd name="T44" fmla="*/ 676 w 1202"/>
                  <a:gd name="T45" fmla="*/ 286 h 1186"/>
                  <a:gd name="T46" fmla="*/ 657 w 1202"/>
                  <a:gd name="T47" fmla="*/ 275 h 1186"/>
                  <a:gd name="T48" fmla="*/ 629 w 1202"/>
                  <a:gd name="T49" fmla="*/ 257 h 1186"/>
                  <a:gd name="T50" fmla="*/ 626 w 1202"/>
                  <a:gd name="T51" fmla="*/ 289 h 1186"/>
                  <a:gd name="T52" fmla="*/ 503 w 1202"/>
                  <a:gd name="T53" fmla="*/ 339 h 1186"/>
                  <a:gd name="T54" fmla="*/ 414 w 1202"/>
                  <a:gd name="T55" fmla="*/ 380 h 1186"/>
                  <a:gd name="T56" fmla="*/ 308 w 1202"/>
                  <a:gd name="T57" fmla="*/ 451 h 1186"/>
                  <a:gd name="T58" fmla="*/ 405 w 1202"/>
                  <a:gd name="T59" fmla="*/ 551 h 1186"/>
                  <a:gd name="T60" fmla="*/ 535 w 1202"/>
                  <a:gd name="T61" fmla="*/ 569 h 1186"/>
                  <a:gd name="T62" fmla="*/ 622 w 1202"/>
                  <a:gd name="T63" fmla="*/ 692 h 1186"/>
                  <a:gd name="T64" fmla="*/ 638 w 1202"/>
                  <a:gd name="T65" fmla="*/ 852 h 1186"/>
                  <a:gd name="T66" fmla="*/ 555 w 1202"/>
                  <a:gd name="T67" fmla="*/ 917 h 1186"/>
                  <a:gd name="T68" fmla="*/ 456 w 1202"/>
                  <a:gd name="T69" fmla="*/ 986 h 1186"/>
                  <a:gd name="T70" fmla="*/ 446 w 1202"/>
                  <a:gd name="T71" fmla="*/ 1047 h 1186"/>
                  <a:gd name="T72" fmla="*/ 382 w 1202"/>
                  <a:gd name="T73" fmla="*/ 996 h 1186"/>
                  <a:gd name="T74" fmla="*/ 382 w 1202"/>
                  <a:gd name="T75" fmla="*/ 747 h 1186"/>
                  <a:gd name="T76" fmla="*/ 388 w 1202"/>
                  <a:gd name="T77" fmla="*/ 594 h 1186"/>
                  <a:gd name="T78" fmla="*/ 294 w 1202"/>
                  <a:gd name="T79" fmla="*/ 468 h 1186"/>
                  <a:gd name="T80" fmla="*/ 205 w 1202"/>
                  <a:gd name="T81" fmla="*/ 346 h 1186"/>
                  <a:gd name="T82" fmla="*/ 183 w 1202"/>
                  <a:gd name="T83" fmla="*/ 385 h 1186"/>
                  <a:gd name="T84" fmla="*/ 501 w 1202"/>
                  <a:gd name="T85" fmla="*/ 1146 h 1186"/>
                  <a:gd name="T86" fmla="*/ 968 w 1202"/>
                  <a:gd name="T87" fmla="*/ 920 h 1186"/>
                  <a:gd name="T88" fmla="*/ 946 w 1202"/>
                  <a:gd name="T89" fmla="*/ 710 h 1186"/>
                  <a:gd name="T90" fmla="*/ 830 w 1202"/>
                  <a:gd name="T91" fmla="*/ 685 h 1186"/>
                  <a:gd name="T92" fmla="*/ 806 w 1202"/>
                  <a:gd name="T93" fmla="*/ 523 h 1186"/>
                  <a:gd name="T94" fmla="*/ 978 w 1202"/>
                  <a:gd name="T95" fmla="*/ 455 h 1186"/>
                  <a:gd name="T96" fmla="*/ 1102 w 1202"/>
                  <a:gd name="T97" fmla="*/ 515 h 1186"/>
                  <a:gd name="T98" fmla="*/ 970 w 1202"/>
                  <a:gd name="T99" fmla="*/ 286 h 1186"/>
                  <a:gd name="T100" fmla="*/ 1018 w 1202"/>
                  <a:gd name="T101" fmla="*/ 337 h 1186"/>
                  <a:gd name="T102" fmla="*/ 986 w 1202"/>
                  <a:gd name="T103" fmla="*/ 313 h 1186"/>
                  <a:gd name="T104" fmla="*/ 963 w 1202"/>
                  <a:gd name="T105" fmla="*/ 298 h 1186"/>
                  <a:gd name="T106" fmla="*/ 627 w 1202"/>
                  <a:gd name="T107" fmla="*/ 301 h 1186"/>
                  <a:gd name="T108" fmla="*/ 649 w 1202"/>
                  <a:gd name="T109" fmla="*/ 306 h 1186"/>
                  <a:gd name="T110" fmla="*/ 627 w 1202"/>
                  <a:gd name="T111" fmla="*/ 301 h 1186"/>
                  <a:gd name="T112" fmla="*/ 601 w 1202"/>
                  <a:gd name="T113" fmla="*/ 31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02" h="1186">
                    <a:moveTo>
                      <a:pt x="1197" y="506"/>
                    </a:moveTo>
                    <a:cubicBezTo>
                      <a:pt x="1168" y="499"/>
                      <a:pt x="1168" y="499"/>
                      <a:pt x="1168" y="499"/>
                    </a:cubicBezTo>
                    <a:cubicBezTo>
                      <a:pt x="1157" y="480"/>
                      <a:pt x="1157" y="480"/>
                      <a:pt x="1157" y="480"/>
                    </a:cubicBezTo>
                    <a:cubicBezTo>
                      <a:pt x="1160" y="454"/>
                      <a:pt x="1160" y="454"/>
                      <a:pt x="1160" y="454"/>
                    </a:cubicBezTo>
                    <a:cubicBezTo>
                      <a:pt x="1144" y="458"/>
                      <a:pt x="1144" y="458"/>
                      <a:pt x="1144" y="458"/>
                    </a:cubicBezTo>
                    <a:cubicBezTo>
                      <a:pt x="1128" y="488"/>
                      <a:pt x="1128" y="488"/>
                      <a:pt x="1128" y="488"/>
                    </a:cubicBezTo>
                    <a:cubicBezTo>
                      <a:pt x="1112" y="460"/>
                      <a:pt x="1112" y="460"/>
                      <a:pt x="1112" y="460"/>
                    </a:cubicBezTo>
                    <a:cubicBezTo>
                      <a:pt x="1116" y="438"/>
                      <a:pt x="1116" y="438"/>
                      <a:pt x="1116" y="438"/>
                    </a:cubicBezTo>
                    <a:cubicBezTo>
                      <a:pt x="1099" y="415"/>
                      <a:pt x="1099" y="415"/>
                      <a:pt x="1099" y="415"/>
                    </a:cubicBezTo>
                    <a:cubicBezTo>
                      <a:pt x="1093" y="406"/>
                      <a:pt x="1093" y="406"/>
                      <a:pt x="1093" y="406"/>
                    </a:cubicBezTo>
                    <a:cubicBezTo>
                      <a:pt x="1069" y="400"/>
                      <a:pt x="1069" y="400"/>
                      <a:pt x="1069" y="400"/>
                    </a:cubicBezTo>
                    <a:cubicBezTo>
                      <a:pt x="1072" y="424"/>
                      <a:pt x="1072" y="424"/>
                      <a:pt x="1072" y="424"/>
                    </a:cubicBezTo>
                    <a:cubicBezTo>
                      <a:pt x="1097" y="446"/>
                      <a:pt x="1097" y="446"/>
                      <a:pt x="1097" y="446"/>
                    </a:cubicBezTo>
                    <a:cubicBezTo>
                      <a:pt x="1101" y="453"/>
                      <a:pt x="1101" y="453"/>
                      <a:pt x="1101" y="453"/>
                    </a:cubicBezTo>
                    <a:cubicBezTo>
                      <a:pt x="1094" y="455"/>
                      <a:pt x="1094" y="455"/>
                      <a:pt x="1094" y="455"/>
                    </a:cubicBezTo>
                    <a:cubicBezTo>
                      <a:pt x="1090" y="472"/>
                      <a:pt x="1090" y="472"/>
                      <a:pt x="1090" y="472"/>
                    </a:cubicBezTo>
                    <a:cubicBezTo>
                      <a:pt x="1075" y="474"/>
                      <a:pt x="1075" y="474"/>
                      <a:pt x="1075" y="474"/>
                    </a:cubicBezTo>
                    <a:cubicBezTo>
                      <a:pt x="1063" y="469"/>
                      <a:pt x="1063" y="469"/>
                      <a:pt x="1063" y="469"/>
                    </a:cubicBezTo>
                    <a:cubicBezTo>
                      <a:pt x="1058" y="457"/>
                      <a:pt x="1058" y="457"/>
                      <a:pt x="1058" y="457"/>
                    </a:cubicBezTo>
                    <a:cubicBezTo>
                      <a:pt x="1078" y="462"/>
                      <a:pt x="1078" y="462"/>
                      <a:pt x="1078" y="462"/>
                    </a:cubicBezTo>
                    <a:cubicBezTo>
                      <a:pt x="1085" y="456"/>
                      <a:pt x="1085" y="456"/>
                      <a:pt x="1085" y="456"/>
                    </a:cubicBezTo>
                    <a:cubicBezTo>
                      <a:pt x="1048" y="417"/>
                      <a:pt x="1048" y="417"/>
                      <a:pt x="1048" y="417"/>
                    </a:cubicBezTo>
                    <a:cubicBezTo>
                      <a:pt x="1047" y="403"/>
                      <a:pt x="1047" y="403"/>
                      <a:pt x="1047" y="403"/>
                    </a:cubicBezTo>
                    <a:cubicBezTo>
                      <a:pt x="1026" y="415"/>
                      <a:pt x="1026" y="415"/>
                      <a:pt x="1026" y="415"/>
                    </a:cubicBezTo>
                    <a:cubicBezTo>
                      <a:pt x="1009" y="407"/>
                      <a:pt x="1009" y="407"/>
                      <a:pt x="1009" y="407"/>
                    </a:cubicBezTo>
                    <a:cubicBezTo>
                      <a:pt x="973" y="437"/>
                      <a:pt x="973" y="437"/>
                      <a:pt x="973" y="437"/>
                    </a:cubicBezTo>
                    <a:cubicBezTo>
                      <a:pt x="965" y="449"/>
                      <a:pt x="965" y="449"/>
                      <a:pt x="965" y="449"/>
                    </a:cubicBezTo>
                    <a:cubicBezTo>
                      <a:pt x="947" y="447"/>
                      <a:pt x="947" y="447"/>
                      <a:pt x="947" y="447"/>
                    </a:cubicBezTo>
                    <a:cubicBezTo>
                      <a:pt x="921" y="441"/>
                      <a:pt x="921" y="441"/>
                      <a:pt x="921" y="441"/>
                    </a:cubicBezTo>
                    <a:cubicBezTo>
                      <a:pt x="907" y="430"/>
                      <a:pt x="907" y="430"/>
                      <a:pt x="907" y="430"/>
                    </a:cubicBezTo>
                    <a:cubicBezTo>
                      <a:pt x="910" y="399"/>
                      <a:pt x="910" y="399"/>
                      <a:pt x="910" y="399"/>
                    </a:cubicBezTo>
                    <a:cubicBezTo>
                      <a:pt x="919" y="385"/>
                      <a:pt x="919" y="385"/>
                      <a:pt x="919" y="385"/>
                    </a:cubicBezTo>
                    <a:cubicBezTo>
                      <a:pt x="946" y="385"/>
                      <a:pt x="946" y="385"/>
                      <a:pt x="946" y="385"/>
                    </a:cubicBezTo>
                    <a:cubicBezTo>
                      <a:pt x="974" y="398"/>
                      <a:pt x="974" y="398"/>
                      <a:pt x="974" y="398"/>
                    </a:cubicBezTo>
                    <a:cubicBezTo>
                      <a:pt x="981" y="383"/>
                      <a:pt x="981" y="383"/>
                      <a:pt x="981" y="383"/>
                    </a:cubicBezTo>
                    <a:cubicBezTo>
                      <a:pt x="969" y="377"/>
                      <a:pt x="969" y="377"/>
                      <a:pt x="969" y="377"/>
                    </a:cubicBezTo>
                    <a:cubicBezTo>
                      <a:pt x="979" y="353"/>
                      <a:pt x="979" y="353"/>
                      <a:pt x="979" y="353"/>
                    </a:cubicBezTo>
                    <a:cubicBezTo>
                      <a:pt x="1009" y="355"/>
                      <a:pt x="1009" y="355"/>
                      <a:pt x="1009" y="355"/>
                    </a:cubicBezTo>
                    <a:cubicBezTo>
                      <a:pt x="1036" y="332"/>
                      <a:pt x="1036" y="332"/>
                      <a:pt x="1036" y="332"/>
                    </a:cubicBezTo>
                    <a:cubicBezTo>
                      <a:pt x="1058" y="333"/>
                      <a:pt x="1058" y="333"/>
                      <a:pt x="1058" y="333"/>
                    </a:cubicBezTo>
                    <a:cubicBezTo>
                      <a:pt x="1076" y="340"/>
                      <a:pt x="1076" y="340"/>
                      <a:pt x="1076" y="340"/>
                    </a:cubicBezTo>
                    <a:cubicBezTo>
                      <a:pt x="1083" y="342"/>
                      <a:pt x="1083" y="342"/>
                      <a:pt x="1083" y="342"/>
                    </a:cubicBezTo>
                    <a:cubicBezTo>
                      <a:pt x="1085" y="314"/>
                      <a:pt x="1085" y="314"/>
                      <a:pt x="1085" y="314"/>
                    </a:cubicBezTo>
                    <a:cubicBezTo>
                      <a:pt x="1060" y="318"/>
                      <a:pt x="1060" y="318"/>
                      <a:pt x="1060" y="318"/>
                    </a:cubicBezTo>
                    <a:cubicBezTo>
                      <a:pt x="1057" y="296"/>
                      <a:pt x="1057" y="296"/>
                      <a:pt x="1057" y="296"/>
                    </a:cubicBezTo>
                    <a:cubicBezTo>
                      <a:pt x="1044" y="291"/>
                      <a:pt x="1044" y="291"/>
                      <a:pt x="1044" y="291"/>
                    </a:cubicBezTo>
                    <a:cubicBezTo>
                      <a:pt x="1045" y="277"/>
                      <a:pt x="1045" y="277"/>
                      <a:pt x="1045" y="277"/>
                    </a:cubicBezTo>
                    <a:cubicBezTo>
                      <a:pt x="1058" y="268"/>
                      <a:pt x="1058" y="268"/>
                      <a:pt x="1058" y="268"/>
                    </a:cubicBezTo>
                    <a:cubicBezTo>
                      <a:pt x="1086" y="263"/>
                      <a:pt x="1086" y="263"/>
                      <a:pt x="1086" y="263"/>
                    </a:cubicBezTo>
                    <a:cubicBezTo>
                      <a:pt x="1096" y="253"/>
                      <a:pt x="1096" y="253"/>
                      <a:pt x="1096" y="253"/>
                    </a:cubicBezTo>
                    <a:cubicBezTo>
                      <a:pt x="1017" y="144"/>
                      <a:pt x="901" y="61"/>
                      <a:pt x="760" y="28"/>
                    </a:cubicBezTo>
                    <a:cubicBezTo>
                      <a:pt x="760" y="28"/>
                      <a:pt x="759" y="28"/>
                      <a:pt x="759" y="28"/>
                    </a:cubicBezTo>
                    <a:cubicBezTo>
                      <a:pt x="636" y="0"/>
                      <a:pt x="514" y="13"/>
                      <a:pt x="406" y="59"/>
                    </a:cubicBezTo>
                    <a:cubicBezTo>
                      <a:pt x="434" y="66"/>
                      <a:pt x="434" y="66"/>
                      <a:pt x="434" y="66"/>
                    </a:cubicBezTo>
                    <a:cubicBezTo>
                      <a:pt x="445" y="75"/>
                      <a:pt x="445" y="75"/>
                      <a:pt x="445" y="75"/>
                    </a:cubicBezTo>
                    <a:cubicBezTo>
                      <a:pt x="468" y="86"/>
                      <a:pt x="468" y="86"/>
                      <a:pt x="468" y="86"/>
                    </a:cubicBezTo>
                    <a:cubicBezTo>
                      <a:pt x="467" y="96"/>
                      <a:pt x="467" y="96"/>
                      <a:pt x="467" y="96"/>
                    </a:cubicBezTo>
                    <a:cubicBezTo>
                      <a:pt x="505" y="106"/>
                      <a:pt x="505" y="106"/>
                      <a:pt x="505" y="106"/>
                    </a:cubicBezTo>
                    <a:cubicBezTo>
                      <a:pt x="502" y="93"/>
                      <a:pt x="502" y="93"/>
                      <a:pt x="502" y="93"/>
                    </a:cubicBezTo>
                    <a:cubicBezTo>
                      <a:pt x="469" y="84"/>
                      <a:pt x="469" y="84"/>
                      <a:pt x="469" y="84"/>
                    </a:cubicBezTo>
                    <a:cubicBezTo>
                      <a:pt x="479" y="78"/>
                      <a:pt x="479" y="78"/>
                      <a:pt x="479" y="78"/>
                    </a:cubicBezTo>
                    <a:cubicBezTo>
                      <a:pt x="478" y="69"/>
                      <a:pt x="478" y="69"/>
                      <a:pt x="478" y="69"/>
                    </a:cubicBezTo>
                    <a:cubicBezTo>
                      <a:pt x="448" y="62"/>
                      <a:pt x="448" y="62"/>
                      <a:pt x="448" y="62"/>
                    </a:cubicBezTo>
                    <a:cubicBezTo>
                      <a:pt x="486" y="45"/>
                      <a:pt x="486" y="45"/>
                      <a:pt x="486" y="45"/>
                    </a:cubicBezTo>
                    <a:cubicBezTo>
                      <a:pt x="518" y="52"/>
                      <a:pt x="518" y="52"/>
                      <a:pt x="518" y="52"/>
                    </a:cubicBezTo>
                    <a:cubicBezTo>
                      <a:pt x="528" y="76"/>
                      <a:pt x="528" y="76"/>
                      <a:pt x="528" y="76"/>
                    </a:cubicBezTo>
                    <a:cubicBezTo>
                      <a:pt x="553" y="83"/>
                      <a:pt x="553" y="83"/>
                      <a:pt x="553" y="83"/>
                    </a:cubicBezTo>
                    <a:cubicBezTo>
                      <a:pt x="571" y="72"/>
                      <a:pt x="571" y="72"/>
                      <a:pt x="571" y="72"/>
                    </a:cubicBezTo>
                    <a:cubicBezTo>
                      <a:pt x="581" y="80"/>
                      <a:pt x="581" y="80"/>
                      <a:pt x="581" y="80"/>
                    </a:cubicBezTo>
                    <a:cubicBezTo>
                      <a:pt x="555" y="96"/>
                      <a:pt x="555" y="96"/>
                      <a:pt x="555" y="96"/>
                    </a:cubicBezTo>
                    <a:cubicBezTo>
                      <a:pt x="555" y="96"/>
                      <a:pt x="527" y="89"/>
                      <a:pt x="528" y="90"/>
                    </a:cubicBezTo>
                    <a:cubicBezTo>
                      <a:pt x="530" y="90"/>
                      <a:pt x="526" y="110"/>
                      <a:pt x="526" y="110"/>
                    </a:cubicBezTo>
                    <a:cubicBezTo>
                      <a:pt x="561" y="117"/>
                      <a:pt x="561" y="117"/>
                      <a:pt x="561" y="117"/>
                    </a:cubicBezTo>
                    <a:cubicBezTo>
                      <a:pt x="567" y="108"/>
                      <a:pt x="567" y="108"/>
                      <a:pt x="567" y="108"/>
                    </a:cubicBezTo>
                    <a:cubicBezTo>
                      <a:pt x="591" y="112"/>
                      <a:pt x="591" y="112"/>
                      <a:pt x="591" y="112"/>
                    </a:cubicBezTo>
                    <a:cubicBezTo>
                      <a:pt x="597" y="99"/>
                      <a:pt x="597" y="99"/>
                      <a:pt x="597" y="99"/>
                    </a:cubicBezTo>
                    <a:cubicBezTo>
                      <a:pt x="583" y="94"/>
                      <a:pt x="583" y="94"/>
                      <a:pt x="583" y="94"/>
                    </a:cubicBezTo>
                    <a:cubicBezTo>
                      <a:pt x="591" y="82"/>
                      <a:pt x="591" y="82"/>
                      <a:pt x="591" y="82"/>
                    </a:cubicBezTo>
                    <a:cubicBezTo>
                      <a:pt x="602" y="81"/>
                      <a:pt x="602" y="81"/>
                      <a:pt x="602" y="81"/>
                    </a:cubicBezTo>
                    <a:cubicBezTo>
                      <a:pt x="639" y="92"/>
                      <a:pt x="639" y="92"/>
                      <a:pt x="639" y="92"/>
                    </a:cubicBezTo>
                    <a:cubicBezTo>
                      <a:pt x="614" y="106"/>
                      <a:pt x="614" y="106"/>
                      <a:pt x="614" y="106"/>
                    </a:cubicBezTo>
                    <a:cubicBezTo>
                      <a:pt x="614" y="121"/>
                      <a:pt x="614" y="121"/>
                      <a:pt x="614" y="121"/>
                    </a:cubicBezTo>
                    <a:cubicBezTo>
                      <a:pt x="635" y="129"/>
                      <a:pt x="635" y="129"/>
                      <a:pt x="635" y="129"/>
                    </a:cubicBezTo>
                    <a:cubicBezTo>
                      <a:pt x="639" y="103"/>
                      <a:pt x="639" y="103"/>
                      <a:pt x="639" y="103"/>
                    </a:cubicBezTo>
                    <a:cubicBezTo>
                      <a:pt x="662" y="97"/>
                      <a:pt x="662" y="97"/>
                      <a:pt x="662" y="97"/>
                    </a:cubicBezTo>
                    <a:cubicBezTo>
                      <a:pt x="700" y="101"/>
                      <a:pt x="700" y="101"/>
                      <a:pt x="700" y="101"/>
                    </a:cubicBezTo>
                    <a:cubicBezTo>
                      <a:pt x="737" y="129"/>
                      <a:pt x="737" y="129"/>
                      <a:pt x="737" y="129"/>
                    </a:cubicBezTo>
                    <a:cubicBezTo>
                      <a:pt x="747" y="136"/>
                      <a:pt x="747" y="136"/>
                      <a:pt x="747" y="136"/>
                    </a:cubicBezTo>
                    <a:cubicBezTo>
                      <a:pt x="742" y="156"/>
                      <a:pt x="742" y="156"/>
                      <a:pt x="742" y="156"/>
                    </a:cubicBezTo>
                    <a:cubicBezTo>
                      <a:pt x="758" y="164"/>
                      <a:pt x="758" y="164"/>
                      <a:pt x="758" y="164"/>
                    </a:cubicBezTo>
                    <a:cubicBezTo>
                      <a:pt x="746" y="178"/>
                      <a:pt x="746" y="178"/>
                      <a:pt x="746" y="178"/>
                    </a:cubicBezTo>
                    <a:cubicBezTo>
                      <a:pt x="727" y="174"/>
                      <a:pt x="727" y="174"/>
                      <a:pt x="727" y="174"/>
                    </a:cubicBezTo>
                    <a:cubicBezTo>
                      <a:pt x="722" y="173"/>
                      <a:pt x="722" y="173"/>
                      <a:pt x="722" y="173"/>
                    </a:cubicBezTo>
                    <a:cubicBezTo>
                      <a:pt x="711" y="189"/>
                      <a:pt x="711" y="189"/>
                      <a:pt x="711" y="189"/>
                    </a:cubicBezTo>
                    <a:cubicBezTo>
                      <a:pt x="660" y="164"/>
                      <a:pt x="660" y="164"/>
                      <a:pt x="660" y="164"/>
                    </a:cubicBezTo>
                    <a:cubicBezTo>
                      <a:pt x="707" y="151"/>
                      <a:pt x="707" y="151"/>
                      <a:pt x="707" y="151"/>
                    </a:cubicBezTo>
                    <a:cubicBezTo>
                      <a:pt x="694" y="134"/>
                      <a:pt x="694" y="134"/>
                      <a:pt x="694" y="134"/>
                    </a:cubicBezTo>
                    <a:cubicBezTo>
                      <a:pt x="657" y="130"/>
                      <a:pt x="657" y="130"/>
                      <a:pt x="657" y="130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2" y="133"/>
                      <a:pt x="652" y="133"/>
                      <a:pt x="652" y="133"/>
                    </a:cubicBezTo>
                    <a:cubicBezTo>
                      <a:pt x="639" y="141"/>
                      <a:pt x="639" y="141"/>
                      <a:pt x="639" y="141"/>
                    </a:cubicBezTo>
                    <a:cubicBezTo>
                      <a:pt x="621" y="139"/>
                      <a:pt x="621" y="139"/>
                      <a:pt x="621" y="139"/>
                    </a:cubicBezTo>
                    <a:cubicBezTo>
                      <a:pt x="620" y="148"/>
                      <a:pt x="620" y="148"/>
                      <a:pt x="620" y="148"/>
                    </a:cubicBezTo>
                    <a:cubicBezTo>
                      <a:pt x="626" y="152"/>
                      <a:pt x="626" y="152"/>
                      <a:pt x="626" y="152"/>
                    </a:cubicBezTo>
                    <a:cubicBezTo>
                      <a:pt x="625" y="155"/>
                      <a:pt x="625" y="155"/>
                      <a:pt x="625" y="155"/>
                    </a:cubicBezTo>
                    <a:cubicBezTo>
                      <a:pt x="610" y="153"/>
                      <a:pt x="610" y="153"/>
                      <a:pt x="610" y="153"/>
                    </a:cubicBezTo>
                    <a:cubicBezTo>
                      <a:pt x="607" y="161"/>
                      <a:pt x="607" y="161"/>
                      <a:pt x="607" y="161"/>
                    </a:cubicBezTo>
                    <a:cubicBezTo>
                      <a:pt x="594" y="159"/>
                      <a:pt x="594" y="159"/>
                      <a:pt x="594" y="159"/>
                    </a:cubicBezTo>
                    <a:cubicBezTo>
                      <a:pt x="595" y="142"/>
                      <a:pt x="595" y="142"/>
                      <a:pt x="595" y="142"/>
                    </a:cubicBezTo>
                    <a:cubicBezTo>
                      <a:pt x="569" y="144"/>
                      <a:pt x="569" y="144"/>
                      <a:pt x="569" y="144"/>
                    </a:cubicBezTo>
                    <a:cubicBezTo>
                      <a:pt x="512" y="161"/>
                      <a:pt x="512" y="161"/>
                      <a:pt x="512" y="161"/>
                    </a:cubicBezTo>
                    <a:cubicBezTo>
                      <a:pt x="513" y="183"/>
                      <a:pt x="513" y="183"/>
                      <a:pt x="513" y="183"/>
                    </a:cubicBezTo>
                    <a:cubicBezTo>
                      <a:pt x="525" y="195"/>
                      <a:pt x="525" y="195"/>
                      <a:pt x="525" y="195"/>
                    </a:cubicBezTo>
                    <a:cubicBezTo>
                      <a:pt x="552" y="206"/>
                      <a:pt x="552" y="206"/>
                      <a:pt x="552" y="206"/>
                    </a:cubicBezTo>
                    <a:cubicBezTo>
                      <a:pt x="545" y="237"/>
                      <a:pt x="545" y="237"/>
                      <a:pt x="545" y="237"/>
                    </a:cubicBezTo>
                    <a:cubicBezTo>
                      <a:pt x="558" y="238"/>
                      <a:pt x="558" y="238"/>
                      <a:pt x="558" y="238"/>
                    </a:cubicBezTo>
                    <a:cubicBezTo>
                      <a:pt x="576" y="216"/>
                      <a:pt x="576" y="216"/>
                      <a:pt x="576" y="216"/>
                    </a:cubicBezTo>
                    <a:cubicBezTo>
                      <a:pt x="607" y="214"/>
                      <a:pt x="607" y="214"/>
                      <a:pt x="607" y="214"/>
                    </a:cubicBezTo>
                    <a:cubicBezTo>
                      <a:pt x="616" y="176"/>
                      <a:pt x="616" y="176"/>
                      <a:pt x="616" y="176"/>
                    </a:cubicBezTo>
                    <a:cubicBezTo>
                      <a:pt x="635" y="167"/>
                      <a:pt x="635" y="167"/>
                      <a:pt x="635" y="167"/>
                    </a:cubicBezTo>
                    <a:cubicBezTo>
                      <a:pt x="673" y="186"/>
                      <a:pt x="673" y="186"/>
                      <a:pt x="673" y="186"/>
                    </a:cubicBezTo>
                    <a:cubicBezTo>
                      <a:pt x="664" y="210"/>
                      <a:pt x="664" y="210"/>
                      <a:pt x="664" y="210"/>
                    </a:cubicBezTo>
                    <a:cubicBezTo>
                      <a:pt x="675" y="213"/>
                      <a:pt x="675" y="213"/>
                      <a:pt x="675" y="213"/>
                    </a:cubicBezTo>
                    <a:cubicBezTo>
                      <a:pt x="708" y="205"/>
                      <a:pt x="708" y="205"/>
                      <a:pt x="708" y="205"/>
                    </a:cubicBezTo>
                    <a:cubicBezTo>
                      <a:pt x="702" y="238"/>
                      <a:pt x="702" y="238"/>
                      <a:pt x="702" y="238"/>
                    </a:cubicBezTo>
                    <a:cubicBezTo>
                      <a:pt x="710" y="247"/>
                      <a:pt x="710" y="247"/>
                      <a:pt x="710" y="247"/>
                    </a:cubicBezTo>
                    <a:cubicBezTo>
                      <a:pt x="720" y="256"/>
                      <a:pt x="720" y="256"/>
                      <a:pt x="720" y="256"/>
                    </a:cubicBezTo>
                    <a:cubicBezTo>
                      <a:pt x="714" y="276"/>
                      <a:pt x="714" y="276"/>
                      <a:pt x="714" y="276"/>
                    </a:cubicBezTo>
                    <a:cubicBezTo>
                      <a:pt x="703" y="277"/>
                      <a:pt x="703" y="277"/>
                      <a:pt x="703" y="277"/>
                    </a:cubicBezTo>
                    <a:cubicBezTo>
                      <a:pt x="700" y="290"/>
                      <a:pt x="700" y="290"/>
                      <a:pt x="700" y="290"/>
                    </a:cubicBezTo>
                    <a:cubicBezTo>
                      <a:pt x="714" y="302"/>
                      <a:pt x="714" y="302"/>
                      <a:pt x="714" y="302"/>
                    </a:cubicBezTo>
                    <a:cubicBezTo>
                      <a:pt x="711" y="315"/>
                      <a:pt x="711" y="315"/>
                      <a:pt x="711" y="315"/>
                    </a:cubicBezTo>
                    <a:cubicBezTo>
                      <a:pt x="703" y="314"/>
                      <a:pt x="703" y="314"/>
                      <a:pt x="703" y="314"/>
                    </a:cubicBezTo>
                    <a:cubicBezTo>
                      <a:pt x="703" y="313"/>
                      <a:pt x="703" y="313"/>
                      <a:pt x="703" y="313"/>
                    </a:cubicBezTo>
                    <a:cubicBezTo>
                      <a:pt x="695" y="309"/>
                      <a:pt x="695" y="309"/>
                      <a:pt x="695" y="309"/>
                    </a:cubicBezTo>
                    <a:cubicBezTo>
                      <a:pt x="675" y="297"/>
                      <a:pt x="675" y="297"/>
                      <a:pt x="675" y="297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86" y="282"/>
                      <a:pt x="686" y="282"/>
                      <a:pt x="686" y="282"/>
                    </a:cubicBezTo>
                    <a:cubicBezTo>
                      <a:pt x="688" y="273"/>
                      <a:pt x="688" y="273"/>
                      <a:pt x="688" y="273"/>
                    </a:cubicBezTo>
                    <a:cubicBezTo>
                      <a:pt x="679" y="268"/>
                      <a:pt x="679" y="268"/>
                      <a:pt x="679" y="268"/>
                    </a:cubicBezTo>
                    <a:cubicBezTo>
                      <a:pt x="675" y="276"/>
                      <a:pt x="675" y="276"/>
                      <a:pt x="675" y="276"/>
                    </a:cubicBezTo>
                    <a:cubicBezTo>
                      <a:pt x="657" y="275"/>
                      <a:pt x="657" y="275"/>
                      <a:pt x="657" y="275"/>
                    </a:cubicBezTo>
                    <a:cubicBezTo>
                      <a:pt x="655" y="274"/>
                      <a:pt x="655" y="274"/>
                      <a:pt x="655" y="274"/>
                    </a:cubicBezTo>
                    <a:cubicBezTo>
                      <a:pt x="655" y="275"/>
                      <a:pt x="655" y="275"/>
                      <a:pt x="655" y="275"/>
                    </a:cubicBezTo>
                    <a:cubicBezTo>
                      <a:pt x="649" y="274"/>
                      <a:pt x="649" y="274"/>
                      <a:pt x="649" y="274"/>
                    </a:cubicBezTo>
                    <a:cubicBezTo>
                      <a:pt x="646" y="264"/>
                      <a:pt x="646" y="264"/>
                      <a:pt x="646" y="264"/>
                    </a:cubicBezTo>
                    <a:cubicBezTo>
                      <a:pt x="641" y="260"/>
                      <a:pt x="641" y="260"/>
                      <a:pt x="641" y="260"/>
                    </a:cubicBezTo>
                    <a:cubicBezTo>
                      <a:pt x="629" y="257"/>
                      <a:pt x="629" y="257"/>
                      <a:pt x="629" y="257"/>
                    </a:cubicBezTo>
                    <a:cubicBezTo>
                      <a:pt x="623" y="260"/>
                      <a:pt x="623" y="260"/>
                      <a:pt x="623" y="260"/>
                    </a:cubicBezTo>
                    <a:cubicBezTo>
                      <a:pt x="620" y="270"/>
                      <a:pt x="620" y="270"/>
                      <a:pt x="620" y="270"/>
                    </a:cubicBezTo>
                    <a:cubicBezTo>
                      <a:pt x="630" y="276"/>
                      <a:pt x="630" y="276"/>
                      <a:pt x="630" y="276"/>
                    </a:cubicBezTo>
                    <a:cubicBezTo>
                      <a:pt x="640" y="280"/>
                      <a:pt x="640" y="280"/>
                      <a:pt x="640" y="280"/>
                    </a:cubicBezTo>
                    <a:cubicBezTo>
                      <a:pt x="637" y="281"/>
                      <a:pt x="637" y="281"/>
                      <a:pt x="637" y="281"/>
                    </a:cubicBezTo>
                    <a:cubicBezTo>
                      <a:pt x="626" y="289"/>
                      <a:pt x="626" y="289"/>
                      <a:pt x="626" y="289"/>
                    </a:cubicBezTo>
                    <a:cubicBezTo>
                      <a:pt x="623" y="283"/>
                      <a:pt x="623" y="283"/>
                      <a:pt x="623" y="283"/>
                    </a:cubicBezTo>
                    <a:cubicBezTo>
                      <a:pt x="614" y="278"/>
                      <a:pt x="614" y="278"/>
                      <a:pt x="614" y="278"/>
                    </a:cubicBezTo>
                    <a:cubicBezTo>
                      <a:pt x="584" y="296"/>
                      <a:pt x="584" y="296"/>
                      <a:pt x="584" y="296"/>
                    </a:cubicBezTo>
                    <a:cubicBezTo>
                      <a:pt x="587" y="299"/>
                      <a:pt x="587" y="299"/>
                      <a:pt x="587" y="299"/>
                    </a:cubicBezTo>
                    <a:cubicBezTo>
                      <a:pt x="545" y="311"/>
                      <a:pt x="545" y="311"/>
                      <a:pt x="545" y="311"/>
                    </a:cubicBezTo>
                    <a:cubicBezTo>
                      <a:pt x="503" y="339"/>
                      <a:pt x="503" y="339"/>
                      <a:pt x="503" y="339"/>
                    </a:cubicBezTo>
                    <a:cubicBezTo>
                      <a:pt x="497" y="354"/>
                      <a:pt x="497" y="354"/>
                      <a:pt x="497" y="354"/>
                    </a:cubicBezTo>
                    <a:cubicBezTo>
                      <a:pt x="457" y="369"/>
                      <a:pt x="457" y="369"/>
                      <a:pt x="457" y="369"/>
                    </a:cubicBezTo>
                    <a:cubicBezTo>
                      <a:pt x="436" y="382"/>
                      <a:pt x="436" y="382"/>
                      <a:pt x="436" y="382"/>
                    </a:cubicBezTo>
                    <a:cubicBezTo>
                      <a:pt x="430" y="417"/>
                      <a:pt x="430" y="417"/>
                      <a:pt x="430" y="417"/>
                    </a:cubicBezTo>
                    <a:cubicBezTo>
                      <a:pt x="409" y="400"/>
                      <a:pt x="409" y="400"/>
                      <a:pt x="409" y="400"/>
                    </a:cubicBezTo>
                    <a:cubicBezTo>
                      <a:pt x="414" y="380"/>
                      <a:pt x="414" y="380"/>
                      <a:pt x="414" y="380"/>
                    </a:cubicBezTo>
                    <a:cubicBezTo>
                      <a:pt x="348" y="365"/>
                      <a:pt x="348" y="365"/>
                      <a:pt x="348" y="365"/>
                    </a:cubicBezTo>
                    <a:cubicBezTo>
                      <a:pt x="310" y="374"/>
                      <a:pt x="310" y="374"/>
                      <a:pt x="310" y="374"/>
                    </a:cubicBezTo>
                    <a:cubicBezTo>
                      <a:pt x="288" y="398"/>
                      <a:pt x="288" y="398"/>
                      <a:pt x="288" y="398"/>
                    </a:cubicBezTo>
                    <a:cubicBezTo>
                      <a:pt x="278" y="419"/>
                      <a:pt x="278" y="419"/>
                      <a:pt x="278" y="419"/>
                    </a:cubicBezTo>
                    <a:cubicBezTo>
                      <a:pt x="282" y="442"/>
                      <a:pt x="282" y="442"/>
                      <a:pt x="282" y="442"/>
                    </a:cubicBezTo>
                    <a:cubicBezTo>
                      <a:pt x="308" y="451"/>
                      <a:pt x="308" y="451"/>
                      <a:pt x="308" y="451"/>
                    </a:cubicBezTo>
                    <a:cubicBezTo>
                      <a:pt x="358" y="433"/>
                      <a:pt x="358" y="433"/>
                      <a:pt x="358" y="433"/>
                    </a:cubicBezTo>
                    <a:cubicBezTo>
                      <a:pt x="358" y="448"/>
                      <a:pt x="358" y="448"/>
                      <a:pt x="358" y="448"/>
                    </a:cubicBezTo>
                    <a:cubicBezTo>
                      <a:pt x="339" y="469"/>
                      <a:pt x="339" y="469"/>
                      <a:pt x="339" y="469"/>
                    </a:cubicBezTo>
                    <a:cubicBezTo>
                      <a:pt x="371" y="482"/>
                      <a:pt x="371" y="482"/>
                      <a:pt x="371" y="482"/>
                    </a:cubicBezTo>
                    <a:cubicBezTo>
                      <a:pt x="362" y="533"/>
                      <a:pt x="362" y="533"/>
                      <a:pt x="362" y="533"/>
                    </a:cubicBezTo>
                    <a:cubicBezTo>
                      <a:pt x="405" y="551"/>
                      <a:pt x="405" y="551"/>
                      <a:pt x="405" y="551"/>
                    </a:cubicBezTo>
                    <a:cubicBezTo>
                      <a:pt x="441" y="525"/>
                      <a:pt x="441" y="525"/>
                      <a:pt x="441" y="525"/>
                    </a:cubicBezTo>
                    <a:cubicBezTo>
                      <a:pt x="474" y="540"/>
                      <a:pt x="474" y="540"/>
                      <a:pt x="474" y="540"/>
                    </a:cubicBezTo>
                    <a:cubicBezTo>
                      <a:pt x="482" y="559"/>
                      <a:pt x="482" y="559"/>
                      <a:pt x="482" y="559"/>
                    </a:cubicBezTo>
                    <a:cubicBezTo>
                      <a:pt x="515" y="565"/>
                      <a:pt x="515" y="565"/>
                      <a:pt x="515" y="565"/>
                    </a:cubicBezTo>
                    <a:cubicBezTo>
                      <a:pt x="519" y="556"/>
                      <a:pt x="519" y="556"/>
                      <a:pt x="519" y="556"/>
                    </a:cubicBezTo>
                    <a:cubicBezTo>
                      <a:pt x="535" y="569"/>
                      <a:pt x="535" y="569"/>
                      <a:pt x="535" y="569"/>
                    </a:cubicBezTo>
                    <a:cubicBezTo>
                      <a:pt x="548" y="605"/>
                      <a:pt x="548" y="605"/>
                      <a:pt x="548" y="605"/>
                    </a:cubicBezTo>
                    <a:cubicBezTo>
                      <a:pt x="583" y="614"/>
                      <a:pt x="583" y="614"/>
                      <a:pt x="583" y="614"/>
                    </a:cubicBezTo>
                    <a:cubicBezTo>
                      <a:pt x="591" y="640"/>
                      <a:pt x="591" y="640"/>
                      <a:pt x="591" y="640"/>
                    </a:cubicBezTo>
                    <a:cubicBezTo>
                      <a:pt x="586" y="668"/>
                      <a:pt x="586" y="668"/>
                      <a:pt x="586" y="668"/>
                    </a:cubicBezTo>
                    <a:cubicBezTo>
                      <a:pt x="609" y="683"/>
                      <a:pt x="609" y="683"/>
                      <a:pt x="609" y="683"/>
                    </a:cubicBezTo>
                    <a:cubicBezTo>
                      <a:pt x="622" y="692"/>
                      <a:pt x="622" y="692"/>
                      <a:pt x="622" y="692"/>
                    </a:cubicBezTo>
                    <a:cubicBezTo>
                      <a:pt x="671" y="704"/>
                      <a:pt x="671" y="704"/>
                      <a:pt x="671" y="704"/>
                    </a:cubicBezTo>
                    <a:cubicBezTo>
                      <a:pt x="680" y="731"/>
                      <a:pt x="680" y="731"/>
                      <a:pt x="680" y="731"/>
                    </a:cubicBezTo>
                    <a:cubicBezTo>
                      <a:pt x="700" y="743"/>
                      <a:pt x="700" y="743"/>
                      <a:pt x="700" y="743"/>
                    </a:cubicBezTo>
                    <a:cubicBezTo>
                      <a:pt x="691" y="761"/>
                      <a:pt x="691" y="761"/>
                      <a:pt x="691" y="761"/>
                    </a:cubicBezTo>
                    <a:cubicBezTo>
                      <a:pt x="660" y="786"/>
                      <a:pt x="660" y="786"/>
                      <a:pt x="660" y="786"/>
                    </a:cubicBezTo>
                    <a:cubicBezTo>
                      <a:pt x="638" y="852"/>
                      <a:pt x="638" y="852"/>
                      <a:pt x="638" y="852"/>
                    </a:cubicBezTo>
                    <a:cubicBezTo>
                      <a:pt x="612" y="864"/>
                      <a:pt x="612" y="864"/>
                      <a:pt x="612" y="864"/>
                    </a:cubicBezTo>
                    <a:cubicBezTo>
                      <a:pt x="580" y="855"/>
                      <a:pt x="580" y="855"/>
                      <a:pt x="580" y="855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908"/>
                      <a:pt x="565" y="908"/>
                      <a:pt x="565" y="908"/>
                    </a:cubicBezTo>
                    <a:cubicBezTo>
                      <a:pt x="555" y="917"/>
                      <a:pt x="555" y="917"/>
                      <a:pt x="555" y="917"/>
                    </a:cubicBezTo>
                    <a:cubicBezTo>
                      <a:pt x="520" y="945"/>
                      <a:pt x="520" y="945"/>
                      <a:pt x="520" y="945"/>
                    </a:cubicBezTo>
                    <a:cubicBezTo>
                      <a:pt x="504" y="963"/>
                      <a:pt x="504" y="963"/>
                      <a:pt x="504" y="963"/>
                    </a:cubicBezTo>
                    <a:cubicBezTo>
                      <a:pt x="467" y="971"/>
                      <a:pt x="467" y="971"/>
                      <a:pt x="467" y="971"/>
                    </a:cubicBezTo>
                    <a:cubicBezTo>
                      <a:pt x="445" y="969"/>
                      <a:pt x="445" y="969"/>
                      <a:pt x="445" y="969"/>
                    </a:cubicBezTo>
                    <a:cubicBezTo>
                      <a:pt x="442" y="978"/>
                      <a:pt x="442" y="978"/>
                      <a:pt x="442" y="978"/>
                    </a:cubicBezTo>
                    <a:cubicBezTo>
                      <a:pt x="456" y="986"/>
                      <a:pt x="456" y="986"/>
                      <a:pt x="456" y="986"/>
                    </a:cubicBezTo>
                    <a:cubicBezTo>
                      <a:pt x="452" y="996"/>
                      <a:pt x="452" y="996"/>
                      <a:pt x="452" y="996"/>
                    </a:cubicBezTo>
                    <a:cubicBezTo>
                      <a:pt x="435" y="1006"/>
                      <a:pt x="435" y="1006"/>
                      <a:pt x="435" y="1006"/>
                    </a:cubicBezTo>
                    <a:cubicBezTo>
                      <a:pt x="441" y="1018"/>
                      <a:pt x="441" y="1018"/>
                      <a:pt x="441" y="1018"/>
                    </a:cubicBezTo>
                    <a:cubicBezTo>
                      <a:pt x="457" y="1022"/>
                      <a:pt x="457" y="1022"/>
                      <a:pt x="457" y="1022"/>
                    </a:cubicBezTo>
                    <a:cubicBezTo>
                      <a:pt x="453" y="1035"/>
                      <a:pt x="453" y="1035"/>
                      <a:pt x="453" y="1035"/>
                    </a:cubicBezTo>
                    <a:cubicBezTo>
                      <a:pt x="446" y="1047"/>
                      <a:pt x="446" y="1047"/>
                      <a:pt x="446" y="1047"/>
                    </a:cubicBezTo>
                    <a:cubicBezTo>
                      <a:pt x="442" y="1056"/>
                      <a:pt x="442" y="1056"/>
                      <a:pt x="442" y="1056"/>
                    </a:cubicBezTo>
                    <a:cubicBezTo>
                      <a:pt x="462" y="1083"/>
                      <a:pt x="462" y="1083"/>
                      <a:pt x="462" y="1083"/>
                    </a:cubicBezTo>
                    <a:cubicBezTo>
                      <a:pt x="456" y="1093"/>
                      <a:pt x="456" y="1093"/>
                      <a:pt x="456" y="1093"/>
                    </a:cubicBezTo>
                    <a:cubicBezTo>
                      <a:pt x="423" y="1084"/>
                      <a:pt x="423" y="1084"/>
                      <a:pt x="423" y="1084"/>
                    </a:cubicBezTo>
                    <a:cubicBezTo>
                      <a:pt x="397" y="1048"/>
                      <a:pt x="397" y="1048"/>
                      <a:pt x="397" y="1048"/>
                    </a:cubicBezTo>
                    <a:cubicBezTo>
                      <a:pt x="382" y="996"/>
                      <a:pt x="382" y="996"/>
                      <a:pt x="382" y="996"/>
                    </a:cubicBezTo>
                    <a:cubicBezTo>
                      <a:pt x="395" y="954"/>
                      <a:pt x="395" y="954"/>
                      <a:pt x="395" y="954"/>
                    </a:cubicBezTo>
                    <a:cubicBezTo>
                      <a:pt x="382" y="923"/>
                      <a:pt x="382" y="923"/>
                      <a:pt x="382" y="923"/>
                    </a:cubicBezTo>
                    <a:cubicBezTo>
                      <a:pt x="400" y="881"/>
                      <a:pt x="400" y="881"/>
                      <a:pt x="400" y="881"/>
                    </a:cubicBezTo>
                    <a:cubicBezTo>
                      <a:pt x="389" y="875"/>
                      <a:pt x="389" y="875"/>
                      <a:pt x="389" y="875"/>
                    </a:cubicBezTo>
                    <a:cubicBezTo>
                      <a:pt x="411" y="779"/>
                      <a:pt x="411" y="779"/>
                      <a:pt x="411" y="779"/>
                    </a:cubicBezTo>
                    <a:cubicBezTo>
                      <a:pt x="411" y="779"/>
                      <a:pt x="384" y="747"/>
                      <a:pt x="382" y="747"/>
                    </a:cubicBezTo>
                    <a:cubicBezTo>
                      <a:pt x="381" y="746"/>
                      <a:pt x="366" y="739"/>
                      <a:pt x="366" y="739"/>
                    </a:cubicBezTo>
                    <a:cubicBezTo>
                      <a:pt x="367" y="720"/>
                      <a:pt x="367" y="720"/>
                      <a:pt x="367" y="720"/>
                    </a:cubicBezTo>
                    <a:cubicBezTo>
                      <a:pt x="337" y="657"/>
                      <a:pt x="337" y="657"/>
                      <a:pt x="337" y="657"/>
                    </a:cubicBezTo>
                    <a:cubicBezTo>
                      <a:pt x="346" y="639"/>
                      <a:pt x="346" y="639"/>
                      <a:pt x="346" y="639"/>
                    </a:cubicBezTo>
                    <a:cubicBezTo>
                      <a:pt x="354" y="608"/>
                      <a:pt x="354" y="608"/>
                      <a:pt x="354" y="608"/>
                    </a:cubicBezTo>
                    <a:cubicBezTo>
                      <a:pt x="388" y="594"/>
                      <a:pt x="388" y="594"/>
                      <a:pt x="388" y="594"/>
                    </a:cubicBezTo>
                    <a:cubicBezTo>
                      <a:pt x="392" y="559"/>
                      <a:pt x="392" y="559"/>
                      <a:pt x="392" y="559"/>
                    </a:cubicBezTo>
                    <a:cubicBezTo>
                      <a:pt x="350" y="546"/>
                      <a:pt x="350" y="546"/>
                      <a:pt x="350" y="546"/>
                    </a:cubicBezTo>
                    <a:cubicBezTo>
                      <a:pt x="326" y="500"/>
                      <a:pt x="326" y="500"/>
                      <a:pt x="326" y="500"/>
                    </a:cubicBezTo>
                    <a:cubicBezTo>
                      <a:pt x="303" y="488"/>
                      <a:pt x="303" y="488"/>
                      <a:pt x="303" y="488"/>
                    </a:cubicBezTo>
                    <a:cubicBezTo>
                      <a:pt x="289" y="481"/>
                      <a:pt x="289" y="481"/>
                      <a:pt x="289" y="481"/>
                    </a:cubicBezTo>
                    <a:cubicBezTo>
                      <a:pt x="294" y="468"/>
                      <a:pt x="294" y="468"/>
                      <a:pt x="294" y="468"/>
                    </a:cubicBezTo>
                    <a:cubicBezTo>
                      <a:pt x="275" y="461"/>
                      <a:pt x="275" y="461"/>
                      <a:pt x="275" y="461"/>
                    </a:cubicBezTo>
                    <a:cubicBezTo>
                      <a:pt x="273" y="469"/>
                      <a:pt x="273" y="469"/>
                      <a:pt x="273" y="469"/>
                    </a:cubicBezTo>
                    <a:cubicBezTo>
                      <a:pt x="227" y="445"/>
                      <a:pt x="227" y="445"/>
                      <a:pt x="227" y="445"/>
                    </a:cubicBezTo>
                    <a:cubicBezTo>
                      <a:pt x="214" y="411"/>
                      <a:pt x="214" y="411"/>
                      <a:pt x="214" y="411"/>
                    </a:cubicBezTo>
                    <a:cubicBezTo>
                      <a:pt x="226" y="398"/>
                      <a:pt x="226" y="398"/>
                      <a:pt x="226" y="398"/>
                    </a:cubicBezTo>
                    <a:cubicBezTo>
                      <a:pt x="205" y="346"/>
                      <a:pt x="205" y="346"/>
                      <a:pt x="205" y="346"/>
                    </a:cubicBezTo>
                    <a:cubicBezTo>
                      <a:pt x="208" y="312"/>
                      <a:pt x="208" y="312"/>
                      <a:pt x="208" y="312"/>
                    </a:cubicBezTo>
                    <a:cubicBezTo>
                      <a:pt x="195" y="309"/>
                      <a:pt x="195" y="309"/>
                      <a:pt x="195" y="309"/>
                    </a:cubicBezTo>
                    <a:cubicBezTo>
                      <a:pt x="192" y="342"/>
                      <a:pt x="192" y="342"/>
                      <a:pt x="192" y="342"/>
                    </a:cubicBezTo>
                    <a:cubicBezTo>
                      <a:pt x="206" y="380"/>
                      <a:pt x="206" y="380"/>
                      <a:pt x="206" y="380"/>
                    </a:cubicBezTo>
                    <a:cubicBezTo>
                      <a:pt x="200" y="392"/>
                      <a:pt x="200" y="392"/>
                      <a:pt x="200" y="392"/>
                    </a:cubicBezTo>
                    <a:cubicBezTo>
                      <a:pt x="183" y="385"/>
                      <a:pt x="183" y="385"/>
                      <a:pt x="183" y="385"/>
                    </a:cubicBezTo>
                    <a:cubicBezTo>
                      <a:pt x="169" y="342"/>
                      <a:pt x="169" y="342"/>
                      <a:pt x="169" y="342"/>
                    </a:cubicBezTo>
                    <a:cubicBezTo>
                      <a:pt x="180" y="298"/>
                      <a:pt x="180" y="298"/>
                      <a:pt x="180" y="298"/>
                    </a:cubicBezTo>
                    <a:cubicBezTo>
                      <a:pt x="159" y="281"/>
                      <a:pt x="159" y="281"/>
                      <a:pt x="159" y="281"/>
                    </a:cubicBezTo>
                    <a:cubicBezTo>
                      <a:pt x="166" y="249"/>
                      <a:pt x="166" y="249"/>
                      <a:pt x="166" y="249"/>
                    </a:cubicBezTo>
                    <a:cubicBezTo>
                      <a:pt x="122" y="310"/>
                      <a:pt x="89" y="380"/>
                      <a:pt x="71" y="458"/>
                    </a:cubicBezTo>
                    <a:cubicBezTo>
                      <a:pt x="0" y="766"/>
                      <a:pt x="193" y="1074"/>
                      <a:pt x="501" y="1146"/>
                    </a:cubicBezTo>
                    <a:cubicBezTo>
                      <a:pt x="501" y="1146"/>
                      <a:pt x="502" y="1146"/>
                      <a:pt x="502" y="1146"/>
                    </a:cubicBezTo>
                    <a:cubicBezTo>
                      <a:pt x="676" y="1186"/>
                      <a:pt x="850" y="1141"/>
                      <a:pt x="982" y="1039"/>
                    </a:cubicBezTo>
                    <a:cubicBezTo>
                      <a:pt x="963" y="1035"/>
                      <a:pt x="963" y="1035"/>
                      <a:pt x="963" y="1035"/>
                    </a:cubicBezTo>
                    <a:cubicBezTo>
                      <a:pt x="972" y="998"/>
                      <a:pt x="972" y="998"/>
                      <a:pt x="972" y="998"/>
                    </a:cubicBezTo>
                    <a:cubicBezTo>
                      <a:pt x="957" y="964"/>
                      <a:pt x="957" y="964"/>
                      <a:pt x="957" y="964"/>
                    </a:cubicBezTo>
                    <a:cubicBezTo>
                      <a:pt x="968" y="920"/>
                      <a:pt x="968" y="920"/>
                      <a:pt x="968" y="920"/>
                    </a:cubicBezTo>
                    <a:cubicBezTo>
                      <a:pt x="955" y="900"/>
                      <a:pt x="955" y="900"/>
                      <a:pt x="955" y="900"/>
                    </a:cubicBezTo>
                    <a:cubicBezTo>
                      <a:pt x="958" y="881"/>
                      <a:pt x="958" y="881"/>
                      <a:pt x="958" y="881"/>
                    </a:cubicBezTo>
                    <a:cubicBezTo>
                      <a:pt x="988" y="846"/>
                      <a:pt x="988" y="846"/>
                      <a:pt x="988" y="846"/>
                    </a:cubicBezTo>
                    <a:cubicBezTo>
                      <a:pt x="965" y="768"/>
                      <a:pt x="965" y="768"/>
                      <a:pt x="965" y="768"/>
                    </a:cubicBezTo>
                    <a:cubicBezTo>
                      <a:pt x="980" y="722"/>
                      <a:pt x="980" y="722"/>
                      <a:pt x="980" y="722"/>
                    </a:cubicBezTo>
                    <a:cubicBezTo>
                      <a:pt x="946" y="710"/>
                      <a:pt x="946" y="710"/>
                      <a:pt x="946" y="710"/>
                    </a:cubicBezTo>
                    <a:cubicBezTo>
                      <a:pt x="936" y="694"/>
                      <a:pt x="936" y="694"/>
                      <a:pt x="936" y="694"/>
                    </a:cubicBezTo>
                    <a:cubicBezTo>
                      <a:pt x="912" y="689"/>
                      <a:pt x="912" y="689"/>
                      <a:pt x="912" y="689"/>
                    </a:cubicBezTo>
                    <a:cubicBezTo>
                      <a:pt x="897" y="697"/>
                      <a:pt x="897" y="697"/>
                      <a:pt x="897" y="697"/>
                    </a:cubicBezTo>
                    <a:cubicBezTo>
                      <a:pt x="855" y="687"/>
                      <a:pt x="855" y="687"/>
                      <a:pt x="855" y="687"/>
                    </a:cubicBezTo>
                    <a:cubicBezTo>
                      <a:pt x="853" y="691"/>
                      <a:pt x="853" y="691"/>
                      <a:pt x="853" y="691"/>
                    </a:cubicBezTo>
                    <a:cubicBezTo>
                      <a:pt x="830" y="685"/>
                      <a:pt x="830" y="685"/>
                      <a:pt x="830" y="685"/>
                    </a:cubicBezTo>
                    <a:cubicBezTo>
                      <a:pt x="791" y="612"/>
                      <a:pt x="791" y="612"/>
                      <a:pt x="791" y="612"/>
                    </a:cubicBezTo>
                    <a:cubicBezTo>
                      <a:pt x="802" y="565"/>
                      <a:pt x="802" y="565"/>
                      <a:pt x="802" y="565"/>
                    </a:cubicBezTo>
                    <a:cubicBezTo>
                      <a:pt x="812" y="564"/>
                      <a:pt x="812" y="564"/>
                      <a:pt x="812" y="564"/>
                    </a:cubicBezTo>
                    <a:cubicBezTo>
                      <a:pt x="819" y="546"/>
                      <a:pt x="819" y="546"/>
                      <a:pt x="819" y="546"/>
                    </a:cubicBezTo>
                    <a:cubicBezTo>
                      <a:pt x="807" y="543"/>
                      <a:pt x="807" y="543"/>
                      <a:pt x="807" y="543"/>
                    </a:cubicBezTo>
                    <a:cubicBezTo>
                      <a:pt x="806" y="523"/>
                      <a:pt x="806" y="523"/>
                      <a:pt x="806" y="523"/>
                    </a:cubicBezTo>
                    <a:cubicBezTo>
                      <a:pt x="878" y="493"/>
                      <a:pt x="878" y="493"/>
                      <a:pt x="878" y="493"/>
                    </a:cubicBezTo>
                    <a:cubicBezTo>
                      <a:pt x="885" y="461"/>
                      <a:pt x="885" y="461"/>
                      <a:pt x="885" y="461"/>
                    </a:cubicBezTo>
                    <a:cubicBezTo>
                      <a:pt x="919" y="452"/>
                      <a:pt x="919" y="452"/>
                      <a:pt x="919" y="452"/>
                    </a:cubicBezTo>
                    <a:cubicBezTo>
                      <a:pt x="931" y="456"/>
                      <a:pt x="931" y="456"/>
                      <a:pt x="931" y="456"/>
                    </a:cubicBezTo>
                    <a:cubicBezTo>
                      <a:pt x="956" y="461"/>
                      <a:pt x="956" y="461"/>
                      <a:pt x="956" y="461"/>
                    </a:cubicBezTo>
                    <a:cubicBezTo>
                      <a:pt x="978" y="455"/>
                      <a:pt x="978" y="455"/>
                      <a:pt x="978" y="455"/>
                    </a:cubicBezTo>
                    <a:cubicBezTo>
                      <a:pt x="1042" y="465"/>
                      <a:pt x="1042" y="465"/>
                      <a:pt x="1042" y="465"/>
                    </a:cubicBezTo>
                    <a:cubicBezTo>
                      <a:pt x="1034" y="497"/>
                      <a:pt x="1034" y="497"/>
                      <a:pt x="1034" y="497"/>
                    </a:cubicBezTo>
                    <a:cubicBezTo>
                      <a:pt x="1081" y="521"/>
                      <a:pt x="1081" y="521"/>
                      <a:pt x="1081" y="521"/>
                    </a:cubicBezTo>
                    <a:cubicBezTo>
                      <a:pt x="1089" y="530"/>
                      <a:pt x="1089" y="530"/>
                      <a:pt x="1089" y="530"/>
                    </a:cubicBezTo>
                    <a:cubicBezTo>
                      <a:pt x="1098" y="532"/>
                      <a:pt x="1098" y="532"/>
                      <a:pt x="1098" y="532"/>
                    </a:cubicBezTo>
                    <a:cubicBezTo>
                      <a:pt x="1102" y="515"/>
                      <a:pt x="1102" y="515"/>
                      <a:pt x="1102" y="515"/>
                    </a:cubicBezTo>
                    <a:cubicBezTo>
                      <a:pt x="1131" y="519"/>
                      <a:pt x="1131" y="519"/>
                      <a:pt x="1131" y="519"/>
                    </a:cubicBezTo>
                    <a:cubicBezTo>
                      <a:pt x="1154" y="545"/>
                      <a:pt x="1154" y="545"/>
                      <a:pt x="1154" y="545"/>
                    </a:cubicBezTo>
                    <a:cubicBezTo>
                      <a:pt x="1198" y="556"/>
                      <a:pt x="1198" y="556"/>
                      <a:pt x="1198" y="556"/>
                    </a:cubicBezTo>
                    <a:cubicBezTo>
                      <a:pt x="1202" y="553"/>
                      <a:pt x="1202" y="553"/>
                      <a:pt x="1202" y="553"/>
                    </a:cubicBezTo>
                    <a:cubicBezTo>
                      <a:pt x="1201" y="537"/>
                      <a:pt x="1200" y="521"/>
                      <a:pt x="1197" y="506"/>
                    </a:cubicBezTo>
                    <a:moveTo>
                      <a:pt x="970" y="286"/>
                    </a:moveTo>
                    <a:cubicBezTo>
                      <a:pt x="977" y="279"/>
                      <a:pt x="977" y="279"/>
                      <a:pt x="977" y="279"/>
                    </a:cubicBezTo>
                    <a:cubicBezTo>
                      <a:pt x="996" y="279"/>
                      <a:pt x="996" y="279"/>
                      <a:pt x="996" y="279"/>
                    </a:cubicBezTo>
                    <a:cubicBezTo>
                      <a:pt x="996" y="303"/>
                      <a:pt x="996" y="303"/>
                      <a:pt x="996" y="303"/>
                    </a:cubicBezTo>
                    <a:cubicBezTo>
                      <a:pt x="1002" y="321"/>
                      <a:pt x="1002" y="321"/>
                      <a:pt x="1002" y="321"/>
                    </a:cubicBezTo>
                    <a:cubicBezTo>
                      <a:pt x="1007" y="330"/>
                      <a:pt x="1007" y="330"/>
                      <a:pt x="1007" y="330"/>
                    </a:cubicBezTo>
                    <a:cubicBezTo>
                      <a:pt x="1018" y="337"/>
                      <a:pt x="1018" y="337"/>
                      <a:pt x="1018" y="337"/>
                    </a:cubicBezTo>
                    <a:cubicBezTo>
                      <a:pt x="1003" y="348"/>
                      <a:pt x="1003" y="348"/>
                      <a:pt x="1003" y="348"/>
                    </a:cubicBezTo>
                    <a:cubicBezTo>
                      <a:pt x="981" y="345"/>
                      <a:pt x="981" y="345"/>
                      <a:pt x="981" y="345"/>
                    </a:cubicBezTo>
                    <a:cubicBezTo>
                      <a:pt x="965" y="341"/>
                      <a:pt x="965" y="341"/>
                      <a:pt x="965" y="341"/>
                    </a:cubicBezTo>
                    <a:cubicBezTo>
                      <a:pt x="971" y="322"/>
                      <a:pt x="971" y="322"/>
                      <a:pt x="971" y="322"/>
                    </a:cubicBezTo>
                    <a:cubicBezTo>
                      <a:pt x="986" y="323"/>
                      <a:pt x="986" y="323"/>
                      <a:pt x="986" y="323"/>
                    </a:cubicBezTo>
                    <a:cubicBezTo>
                      <a:pt x="986" y="313"/>
                      <a:pt x="986" y="313"/>
                      <a:pt x="986" y="313"/>
                    </a:cubicBezTo>
                    <a:cubicBezTo>
                      <a:pt x="976" y="303"/>
                      <a:pt x="976" y="303"/>
                      <a:pt x="976" y="303"/>
                    </a:cubicBezTo>
                    <a:cubicBezTo>
                      <a:pt x="968" y="294"/>
                      <a:pt x="968" y="294"/>
                      <a:pt x="968" y="294"/>
                    </a:cubicBezTo>
                    <a:cubicBezTo>
                      <a:pt x="970" y="286"/>
                      <a:pt x="970" y="286"/>
                      <a:pt x="970" y="286"/>
                    </a:cubicBezTo>
                    <a:moveTo>
                      <a:pt x="932" y="313"/>
                    </a:moveTo>
                    <a:cubicBezTo>
                      <a:pt x="947" y="298"/>
                      <a:pt x="947" y="298"/>
                      <a:pt x="947" y="298"/>
                    </a:cubicBezTo>
                    <a:cubicBezTo>
                      <a:pt x="963" y="298"/>
                      <a:pt x="963" y="298"/>
                      <a:pt x="963" y="298"/>
                    </a:cubicBezTo>
                    <a:cubicBezTo>
                      <a:pt x="973" y="305"/>
                      <a:pt x="973" y="305"/>
                      <a:pt x="973" y="305"/>
                    </a:cubicBezTo>
                    <a:cubicBezTo>
                      <a:pt x="969" y="317"/>
                      <a:pt x="969" y="317"/>
                      <a:pt x="969" y="317"/>
                    </a:cubicBezTo>
                    <a:cubicBezTo>
                      <a:pt x="942" y="328"/>
                      <a:pt x="942" y="328"/>
                      <a:pt x="942" y="328"/>
                    </a:cubicBezTo>
                    <a:cubicBezTo>
                      <a:pt x="929" y="325"/>
                      <a:pt x="929" y="325"/>
                      <a:pt x="929" y="325"/>
                    </a:cubicBezTo>
                    <a:cubicBezTo>
                      <a:pt x="932" y="313"/>
                      <a:pt x="932" y="313"/>
                      <a:pt x="932" y="313"/>
                    </a:cubicBezTo>
                    <a:moveTo>
                      <a:pt x="627" y="301"/>
                    </a:moveTo>
                    <a:cubicBezTo>
                      <a:pt x="643" y="305"/>
                      <a:pt x="643" y="305"/>
                      <a:pt x="643" y="305"/>
                    </a:cubicBezTo>
                    <a:cubicBezTo>
                      <a:pt x="648" y="297"/>
                      <a:pt x="648" y="297"/>
                      <a:pt x="648" y="297"/>
                    </a:cubicBezTo>
                    <a:cubicBezTo>
                      <a:pt x="654" y="298"/>
                      <a:pt x="654" y="298"/>
                      <a:pt x="654" y="298"/>
                    </a:cubicBezTo>
                    <a:cubicBezTo>
                      <a:pt x="661" y="301"/>
                      <a:pt x="661" y="301"/>
                      <a:pt x="661" y="301"/>
                    </a:cubicBezTo>
                    <a:cubicBezTo>
                      <a:pt x="657" y="307"/>
                      <a:pt x="657" y="307"/>
                      <a:pt x="657" y="307"/>
                    </a:cubicBezTo>
                    <a:cubicBezTo>
                      <a:pt x="649" y="306"/>
                      <a:pt x="649" y="306"/>
                      <a:pt x="649" y="306"/>
                    </a:cubicBezTo>
                    <a:cubicBezTo>
                      <a:pt x="645" y="313"/>
                      <a:pt x="645" y="313"/>
                      <a:pt x="645" y="313"/>
                    </a:cubicBezTo>
                    <a:cubicBezTo>
                      <a:pt x="638" y="316"/>
                      <a:pt x="638" y="316"/>
                      <a:pt x="638" y="316"/>
                    </a:cubicBezTo>
                    <a:cubicBezTo>
                      <a:pt x="628" y="314"/>
                      <a:pt x="628" y="314"/>
                      <a:pt x="628" y="314"/>
                    </a:cubicBezTo>
                    <a:cubicBezTo>
                      <a:pt x="628" y="312"/>
                      <a:pt x="629" y="310"/>
                      <a:pt x="629" y="310"/>
                    </a:cubicBezTo>
                    <a:cubicBezTo>
                      <a:pt x="625" y="309"/>
                      <a:pt x="625" y="309"/>
                      <a:pt x="625" y="309"/>
                    </a:cubicBezTo>
                    <a:cubicBezTo>
                      <a:pt x="627" y="301"/>
                      <a:pt x="627" y="301"/>
                      <a:pt x="627" y="301"/>
                    </a:cubicBezTo>
                    <a:moveTo>
                      <a:pt x="601" y="310"/>
                    </a:moveTo>
                    <a:cubicBezTo>
                      <a:pt x="603" y="302"/>
                      <a:pt x="603" y="302"/>
                      <a:pt x="603" y="302"/>
                    </a:cubicBezTo>
                    <a:cubicBezTo>
                      <a:pt x="610" y="297"/>
                      <a:pt x="610" y="297"/>
                      <a:pt x="610" y="297"/>
                    </a:cubicBezTo>
                    <a:cubicBezTo>
                      <a:pt x="616" y="304"/>
                      <a:pt x="616" y="304"/>
                      <a:pt x="616" y="304"/>
                    </a:cubicBezTo>
                    <a:cubicBezTo>
                      <a:pt x="613" y="312"/>
                      <a:pt x="613" y="312"/>
                      <a:pt x="613" y="312"/>
                    </a:cubicBezTo>
                    <a:cubicBezTo>
                      <a:pt x="601" y="310"/>
                      <a:pt x="601" y="310"/>
                      <a:pt x="601" y="31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91196" name="Freeform 43"/>
              <p:cNvSpPr/>
              <p:nvPr/>
            </p:nvSpPr>
            <p:spPr bwMode="auto">
              <a:xfrm>
                <a:off x="818606" y="2306301"/>
                <a:ext cx="612902" cy="1228971"/>
              </a:xfrm>
              <a:custGeom>
                <a:avLst/>
                <a:gdLst>
                  <a:gd name="T0" fmla="*/ 819544 w 462"/>
                  <a:gd name="T1" fmla="*/ 0 h 926"/>
                  <a:gd name="T2" fmla="*/ 322315 w 462"/>
                  <a:gd name="T3" fmla="*/ 518913 h 926"/>
                  <a:gd name="T4" fmla="*/ 21619 w 462"/>
                  <a:gd name="T5" fmla="*/ 1138070 h 926"/>
                  <a:gd name="T6" fmla="*/ 485437 w 462"/>
                  <a:gd name="T7" fmla="*/ 1578359 h 926"/>
                  <a:gd name="T8" fmla="*/ 579773 w 462"/>
                  <a:gd name="T9" fmla="*/ 778369 h 926"/>
                  <a:gd name="T10" fmla="*/ 862781 w 462"/>
                  <a:gd name="T11" fmla="*/ 338079 h 926"/>
                  <a:gd name="T12" fmla="*/ 866712 w 462"/>
                  <a:gd name="T13" fmla="*/ 328251 h 926"/>
                  <a:gd name="T14" fmla="*/ 896192 w 462"/>
                  <a:gd name="T15" fmla="*/ 123831 h 926"/>
                  <a:gd name="T16" fmla="*/ 819544 w 462"/>
                  <a:gd name="T17" fmla="*/ 0 h 9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2" h="926">
                    <a:moveTo>
                      <a:pt x="417" y="0"/>
                    </a:moveTo>
                    <a:cubicBezTo>
                      <a:pt x="417" y="0"/>
                      <a:pt x="328" y="118"/>
                      <a:pt x="164" y="264"/>
                    </a:cubicBezTo>
                    <a:cubicBezTo>
                      <a:pt x="0" y="409"/>
                      <a:pt x="11" y="579"/>
                      <a:pt x="11" y="579"/>
                    </a:cubicBezTo>
                    <a:cubicBezTo>
                      <a:pt x="11" y="579"/>
                      <a:pt x="89" y="926"/>
                      <a:pt x="247" y="803"/>
                    </a:cubicBezTo>
                    <a:cubicBezTo>
                      <a:pt x="367" y="709"/>
                      <a:pt x="323" y="494"/>
                      <a:pt x="295" y="396"/>
                    </a:cubicBezTo>
                    <a:cubicBezTo>
                      <a:pt x="374" y="301"/>
                      <a:pt x="417" y="228"/>
                      <a:pt x="439" y="172"/>
                    </a:cubicBezTo>
                    <a:cubicBezTo>
                      <a:pt x="440" y="170"/>
                      <a:pt x="440" y="169"/>
                      <a:pt x="441" y="167"/>
                    </a:cubicBezTo>
                    <a:cubicBezTo>
                      <a:pt x="460" y="123"/>
                      <a:pt x="462" y="89"/>
                      <a:pt x="456" y="63"/>
                    </a:cubicBezTo>
                    <a:cubicBezTo>
                      <a:pt x="448" y="15"/>
                      <a:pt x="417" y="0"/>
                      <a:pt x="417" y="0"/>
                    </a:cubicBezTo>
                    <a:close/>
                  </a:path>
                </a:pathLst>
              </a:custGeom>
              <a:solidFill>
                <a:srgbClr val="F3D2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9" name="Group 55"/>
          <p:cNvGrpSpPr/>
          <p:nvPr/>
        </p:nvGrpSpPr>
        <p:grpSpPr bwMode="auto">
          <a:xfrm>
            <a:off x="2446838" y="3911430"/>
            <a:ext cx="500088" cy="364930"/>
            <a:chOff x="5391335" y="5117672"/>
            <a:chExt cx="740855" cy="540467"/>
          </a:xfrm>
        </p:grpSpPr>
        <p:sp>
          <p:nvSpPr>
            <p:cNvPr id="91255" name="Freeform 71"/>
            <p:cNvSpPr/>
            <p:nvPr/>
          </p:nvSpPr>
          <p:spPr bwMode="auto">
            <a:xfrm>
              <a:off x="5764673" y="5117672"/>
              <a:ext cx="367517" cy="357539"/>
            </a:xfrm>
            <a:custGeom>
              <a:avLst/>
              <a:gdLst>
                <a:gd name="T0" fmla="*/ 204394 w 187"/>
                <a:gd name="T1" fmla="*/ 7858 h 182"/>
                <a:gd name="T2" fmla="*/ 159192 w 187"/>
                <a:gd name="T3" fmla="*/ 33397 h 182"/>
                <a:gd name="T4" fmla="*/ 125781 w 187"/>
                <a:gd name="T5" fmla="*/ 115906 h 182"/>
                <a:gd name="T6" fmla="*/ 39307 w 187"/>
                <a:gd name="T7" fmla="*/ 141444 h 182"/>
                <a:gd name="T8" fmla="*/ 11792 w 187"/>
                <a:gd name="T9" fmla="*/ 184663 h 182"/>
                <a:gd name="T10" fmla="*/ 33411 w 187"/>
                <a:gd name="T11" fmla="*/ 290746 h 182"/>
                <a:gd name="T12" fmla="*/ 58960 w 187"/>
                <a:gd name="T13" fmla="*/ 310391 h 182"/>
                <a:gd name="T14" fmla="*/ 316418 w 187"/>
                <a:gd name="T15" fmla="*/ 324143 h 182"/>
                <a:gd name="T16" fmla="*/ 326245 w 187"/>
                <a:gd name="T17" fmla="*/ 66793 h 182"/>
                <a:gd name="T18" fmla="*/ 306592 w 187"/>
                <a:gd name="T19" fmla="*/ 39290 h 182"/>
                <a:gd name="T20" fmla="*/ 204394 w 187"/>
                <a:gd name="T21" fmla="*/ 7858 h 1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7" h="182">
                  <a:moveTo>
                    <a:pt x="104" y="4"/>
                  </a:moveTo>
                  <a:cubicBezTo>
                    <a:pt x="96" y="6"/>
                    <a:pt x="88" y="10"/>
                    <a:pt x="81" y="17"/>
                  </a:cubicBezTo>
                  <a:cubicBezTo>
                    <a:pt x="69" y="28"/>
                    <a:pt x="63" y="43"/>
                    <a:pt x="64" y="59"/>
                  </a:cubicBezTo>
                  <a:cubicBezTo>
                    <a:pt x="48" y="57"/>
                    <a:pt x="32" y="61"/>
                    <a:pt x="20" y="72"/>
                  </a:cubicBezTo>
                  <a:cubicBezTo>
                    <a:pt x="13" y="78"/>
                    <a:pt x="9" y="86"/>
                    <a:pt x="6" y="94"/>
                  </a:cubicBezTo>
                  <a:cubicBezTo>
                    <a:pt x="0" y="112"/>
                    <a:pt x="3" y="133"/>
                    <a:pt x="17" y="148"/>
                  </a:cubicBezTo>
                  <a:cubicBezTo>
                    <a:pt x="21" y="152"/>
                    <a:pt x="25" y="155"/>
                    <a:pt x="30" y="158"/>
                  </a:cubicBezTo>
                  <a:cubicBezTo>
                    <a:pt x="65" y="182"/>
                    <a:pt x="161" y="165"/>
                    <a:pt x="161" y="165"/>
                  </a:cubicBezTo>
                  <a:cubicBezTo>
                    <a:pt x="161" y="165"/>
                    <a:pt x="187" y="70"/>
                    <a:pt x="166" y="34"/>
                  </a:cubicBezTo>
                  <a:cubicBezTo>
                    <a:pt x="163" y="29"/>
                    <a:pt x="160" y="24"/>
                    <a:pt x="156" y="20"/>
                  </a:cubicBezTo>
                  <a:cubicBezTo>
                    <a:pt x="143" y="5"/>
                    <a:pt x="123" y="0"/>
                    <a:pt x="104" y="4"/>
                  </a:cubicBezTo>
                  <a:close/>
                </a:path>
              </a:pathLst>
            </a:custGeom>
            <a:solidFill>
              <a:srgbClr val="FFFFFD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6" name="Freeform 72"/>
            <p:cNvSpPr/>
            <p:nvPr/>
          </p:nvSpPr>
          <p:spPr bwMode="auto">
            <a:xfrm>
              <a:off x="5391335" y="5250710"/>
              <a:ext cx="223670" cy="218681"/>
            </a:xfrm>
            <a:custGeom>
              <a:avLst/>
              <a:gdLst>
                <a:gd name="T0" fmla="*/ 125569 w 114"/>
                <a:gd name="T1" fmla="*/ 5910 h 111"/>
                <a:gd name="T2" fmla="*/ 96139 w 114"/>
                <a:gd name="T3" fmla="*/ 19701 h 111"/>
                <a:gd name="T4" fmla="*/ 76519 w 114"/>
                <a:gd name="T5" fmla="*/ 70924 h 111"/>
                <a:gd name="T6" fmla="*/ 23544 w 114"/>
                <a:gd name="T7" fmla="*/ 86684 h 111"/>
                <a:gd name="T8" fmla="*/ 5886 w 114"/>
                <a:gd name="T9" fmla="*/ 114266 h 111"/>
                <a:gd name="T10" fmla="*/ 19620 w 114"/>
                <a:gd name="T11" fmla="*/ 177309 h 111"/>
                <a:gd name="T12" fmla="*/ 35316 w 114"/>
                <a:gd name="T13" fmla="*/ 191100 h 111"/>
                <a:gd name="T14" fmla="*/ 192278 w 114"/>
                <a:gd name="T15" fmla="*/ 198980 h 111"/>
                <a:gd name="T16" fmla="*/ 198164 w 114"/>
                <a:gd name="T17" fmla="*/ 41372 h 111"/>
                <a:gd name="T18" fmla="*/ 186392 w 114"/>
                <a:gd name="T19" fmla="*/ 23641 h 111"/>
                <a:gd name="T20" fmla="*/ 125569 w 114"/>
                <a:gd name="T21" fmla="*/ 5910 h 1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4" h="111">
                  <a:moveTo>
                    <a:pt x="64" y="3"/>
                  </a:moveTo>
                  <a:cubicBezTo>
                    <a:pt x="58" y="4"/>
                    <a:pt x="53" y="6"/>
                    <a:pt x="49" y="10"/>
                  </a:cubicBezTo>
                  <a:cubicBezTo>
                    <a:pt x="42" y="17"/>
                    <a:pt x="38" y="26"/>
                    <a:pt x="39" y="36"/>
                  </a:cubicBezTo>
                  <a:cubicBezTo>
                    <a:pt x="29" y="35"/>
                    <a:pt x="20" y="37"/>
                    <a:pt x="12" y="44"/>
                  </a:cubicBezTo>
                  <a:cubicBezTo>
                    <a:pt x="8" y="48"/>
                    <a:pt x="5" y="53"/>
                    <a:pt x="3" y="58"/>
                  </a:cubicBezTo>
                  <a:cubicBezTo>
                    <a:pt x="0" y="69"/>
                    <a:pt x="2" y="81"/>
                    <a:pt x="10" y="90"/>
                  </a:cubicBezTo>
                  <a:cubicBezTo>
                    <a:pt x="13" y="93"/>
                    <a:pt x="15" y="95"/>
                    <a:pt x="18" y="97"/>
                  </a:cubicBezTo>
                  <a:cubicBezTo>
                    <a:pt x="39" y="111"/>
                    <a:pt x="98" y="101"/>
                    <a:pt x="98" y="101"/>
                  </a:cubicBezTo>
                  <a:cubicBezTo>
                    <a:pt x="98" y="101"/>
                    <a:pt x="114" y="43"/>
                    <a:pt x="101" y="21"/>
                  </a:cubicBezTo>
                  <a:cubicBezTo>
                    <a:pt x="99" y="18"/>
                    <a:pt x="98" y="15"/>
                    <a:pt x="95" y="12"/>
                  </a:cubicBezTo>
                  <a:cubicBezTo>
                    <a:pt x="87" y="3"/>
                    <a:pt x="75" y="0"/>
                    <a:pt x="64" y="3"/>
                  </a:cubicBezTo>
                  <a:close/>
                </a:path>
              </a:pathLst>
            </a:custGeom>
            <a:solidFill>
              <a:srgbClr val="FFFFFD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7" name="Freeform 73"/>
            <p:cNvSpPr/>
            <p:nvPr/>
          </p:nvSpPr>
          <p:spPr bwMode="auto">
            <a:xfrm>
              <a:off x="5627477" y="5550046"/>
              <a:ext cx="109756" cy="108093"/>
            </a:xfrm>
            <a:custGeom>
              <a:avLst/>
              <a:gdLst>
                <a:gd name="T0" fmla="*/ 62718 w 56"/>
                <a:gd name="T1" fmla="*/ 1965 h 55"/>
                <a:gd name="T2" fmla="*/ 48998 w 56"/>
                <a:gd name="T3" fmla="*/ 9827 h 55"/>
                <a:gd name="T4" fmla="*/ 39199 w 56"/>
                <a:gd name="T5" fmla="*/ 35376 h 55"/>
                <a:gd name="T6" fmla="*/ 11760 w 56"/>
                <a:gd name="T7" fmla="*/ 43237 h 55"/>
                <a:gd name="T8" fmla="*/ 3920 w 56"/>
                <a:gd name="T9" fmla="*/ 55029 h 55"/>
                <a:gd name="T10" fmla="*/ 11760 w 56"/>
                <a:gd name="T11" fmla="*/ 86474 h 55"/>
                <a:gd name="T12" fmla="*/ 17639 w 56"/>
                <a:gd name="T13" fmla="*/ 92370 h 55"/>
                <a:gd name="T14" fmla="*/ 96037 w 56"/>
                <a:gd name="T15" fmla="*/ 96301 h 55"/>
                <a:gd name="T16" fmla="*/ 97996 w 56"/>
                <a:gd name="T17" fmla="*/ 19653 h 55"/>
                <a:gd name="T18" fmla="*/ 92117 w 56"/>
                <a:gd name="T19" fmla="*/ 11792 h 55"/>
                <a:gd name="T20" fmla="*/ 62718 w 56"/>
                <a:gd name="T21" fmla="*/ 1965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55">
                  <a:moveTo>
                    <a:pt x="32" y="1"/>
                  </a:moveTo>
                  <a:cubicBezTo>
                    <a:pt x="29" y="2"/>
                    <a:pt x="27" y="3"/>
                    <a:pt x="25" y="5"/>
                  </a:cubicBezTo>
                  <a:cubicBezTo>
                    <a:pt x="21" y="8"/>
                    <a:pt x="19" y="13"/>
                    <a:pt x="20" y="18"/>
                  </a:cubicBezTo>
                  <a:cubicBezTo>
                    <a:pt x="15" y="17"/>
                    <a:pt x="10" y="18"/>
                    <a:pt x="6" y="22"/>
                  </a:cubicBezTo>
                  <a:cubicBezTo>
                    <a:pt x="4" y="24"/>
                    <a:pt x="3" y="26"/>
                    <a:pt x="2" y="28"/>
                  </a:cubicBezTo>
                  <a:cubicBezTo>
                    <a:pt x="0" y="34"/>
                    <a:pt x="1" y="40"/>
                    <a:pt x="6" y="44"/>
                  </a:cubicBezTo>
                  <a:cubicBezTo>
                    <a:pt x="7" y="46"/>
                    <a:pt x="8" y="47"/>
                    <a:pt x="9" y="47"/>
                  </a:cubicBezTo>
                  <a:cubicBezTo>
                    <a:pt x="20" y="55"/>
                    <a:pt x="49" y="49"/>
                    <a:pt x="49" y="49"/>
                  </a:cubicBezTo>
                  <a:cubicBezTo>
                    <a:pt x="49" y="49"/>
                    <a:pt x="56" y="21"/>
                    <a:pt x="50" y="10"/>
                  </a:cubicBezTo>
                  <a:cubicBezTo>
                    <a:pt x="49" y="9"/>
                    <a:pt x="49" y="7"/>
                    <a:pt x="47" y="6"/>
                  </a:cubicBezTo>
                  <a:cubicBezTo>
                    <a:pt x="43" y="2"/>
                    <a:pt x="37" y="0"/>
                    <a:pt x="32" y="1"/>
                  </a:cubicBezTo>
                  <a:close/>
                </a:path>
              </a:pathLst>
            </a:custGeom>
            <a:solidFill>
              <a:srgbClr val="FFFFFD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" name="Group 92"/>
          <p:cNvGrpSpPr/>
          <p:nvPr/>
        </p:nvGrpSpPr>
        <p:grpSpPr bwMode="auto">
          <a:xfrm>
            <a:off x="3326341" y="2534803"/>
            <a:ext cx="292420" cy="291944"/>
            <a:chOff x="6694275" y="3078866"/>
            <a:chExt cx="433205" cy="432373"/>
          </a:xfrm>
        </p:grpSpPr>
        <p:sp>
          <p:nvSpPr>
            <p:cNvPr id="91252" name="Freeform 128"/>
            <p:cNvSpPr/>
            <p:nvPr/>
          </p:nvSpPr>
          <p:spPr bwMode="auto">
            <a:xfrm>
              <a:off x="6908799" y="3275097"/>
              <a:ext cx="218681" cy="236142"/>
            </a:xfrm>
            <a:custGeom>
              <a:avLst/>
              <a:gdLst>
                <a:gd name="T0" fmla="*/ 191100 w 111"/>
                <a:gd name="T1" fmla="*/ 98393 h 120"/>
                <a:gd name="T2" fmla="*/ 120176 w 111"/>
                <a:gd name="T3" fmla="*/ 27550 h 120"/>
                <a:gd name="T4" fmla="*/ 21671 w 111"/>
                <a:gd name="T5" fmla="*/ 27550 h 120"/>
                <a:gd name="T6" fmla="*/ 0 w 111"/>
                <a:gd name="T7" fmla="*/ 49196 h 120"/>
                <a:gd name="T8" fmla="*/ 0 w 111"/>
                <a:gd name="T9" fmla="*/ 49196 h 120"/>
                <a:gd name="T10" fmla="*/ 31522 w 111"/>
                <a:gd name="T11" fmla="*/ 80682 h 120"/>
                <a:gd name="T12" fmla="*/ 31522 w 111"/>
                <a:gd name="T13" fmla="*/ 78714 h 120"/>
                <a:gd name="T14" fmla="*/ 53193 w 111"/>
                <a:gd name="T15" fmla="*/ 59036 h 120"/>
                <a:gd name="T16" fmla="*/ 90625 w 111"/>
                <a:gd name="T17" fmla="*/ 59036 h 120"/>
                <a:gd name="T18" fmla="*/ 161548 w 111"/>
                <a:gd name="T19" fmla="*/ 129878 h 120"/>
                <a:gd name="T20" fmla="*/ 161548 w 111"/>
                <a:gd name="T21" fmla="*/ 167267 h 120"/>
                <a:gd name="T22" fmla="*/ 149728 w 111"/>
                <a:gd name="T23" fmla="*/ 179074 h 120"/>
                <a:gd name="T24" fmla="*/ 112296 w 111"/>
                <a:gd name="T25" fmla="*/ 179074 h 120"/>
                <a:gd name="T26" fmla="*/ 80774 w 111"/>
                <a:gd name="T27" fmla="*/ 147589 h 120"/>
                <a:gd name="T28" fmla="*/ 31522 w 111"/>
                <a:gd name="T29" fmla="*/ 159396 h 120"/>
                <a:gd name="T30" fmla="*/ 80774 w 111"/>
                <a:gd name="T31" fmla="*/ 208592 h 120"/>
                <a:gd name="T32" fmla="*/ 181249 w 111"/>
                <a:gd name="T33" fmla="*/ 208592 h 120"/>
                <a:gd name="T34" fmla="*/ 191100 w 111"/>
                <a:gd name="T35" fmla="*/ 198753 h 120"/>
                <a:gd name="T36" fmla="*/ 191100 w 111"/>
                <a:gd name="T37" fmla="*/ 98393 h 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1" h="120">
                  <a:moveTo>
                    <a:pt x="97" y="50"/>
                  </a:moveTo>
                  <a:cubicBezTo>
                    <a:pt x="61" y="14"/>
                    <a:pt x="61" y="14"/>
                    <a:pt x="61" y="14"/>
                  </a:cubicBezTo>
                  <a:cubicBezTo>
                    <a:pt x="47" y="0"/>
                    <a:pt x="25" y="0"/>
                    <a:pt x="11" y="14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32" y="24"/>
                    <a:pt x="40" y="24"/>
                    <a:pt x="46" y="30"/>
                  </a:cubicBezTo>
                  <a:cubicBezTo>
                    <a:pt x="82" y="66"/>
                    <a:pt x="82" y="66"/>
                    <a:pt x="82" y="66"/>
                  </a:cubicBezTo>
                  <a:cubicBezTo>
                    <a:pt x="87" y="71"/>
                    <a:pt x="87" y="80"/>
                    <a:pt x="82" y="85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1" y="96"/>
                    <a:pt x="62" y="96"/>
                    <a:pt x="57" y="91"/>
                  </a:cubicBezTo>
                  <a:cubicBezTo>
                    <a:pt x="41" y="75"/>
                    <a:pt x="41" y="75"/>
                    <a:pt x="41" y="75"/>
                  </a:cubicBezTo>
                  <a:cubicBezTo>
                    <a:pt x="33" y="79"/>
                    <a:pt x="25" y="81"/>
                    <a:pt x="16" y="81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5" y="120"/>
                    <a:pt x="78" y="120"/>
                    <a:pt x="92" y="106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111" y="87"/>
                    <a:pt x="111" y="64"/>
                    <a:pt x="97" y="5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3" name="Freeform 129"/>
            <p:cNvSpPr/>
            <p:nvPr/>
          </p:nvSpPr>
          <p:spPr bwMode="auto">
            <a:xfrm>
              <a:off x="6694275" y="3078866"/>
              <a:ext cx="236142" cy="217850"/>
            </a:xfrm>
            <a:custGeom>
              <a:avLst/>
              <a:gdLst>
                <a:gd name="T0" fmla="*/ 59036 w 120"/>
                <a:gd name="T1" fmla="*/ 68691 h 111"/>
                <a:gd name="T2" fmla="*/ 68875 w 120"/>
                <a:gd name="T3" fmla="*/ 58878 h 111"/>
                <a:gd name="T4" fmla="*/ 108232 w 120"/>
                <a:gd name="T5" fmla="*/ 58878 h 111"/>
                <a:gd name="T6" fmla="*/ 179074 w 120"/>
                <a:gd name="T7" fmla="*/ 129532 h 111"/>
                <a:gd name="T8" fmla="*/ 179074 w 120"/>
                <a:gd name="T9" fmla="*/ 166822 h 111"/>
                <a:gd name="T10" fmla="*/ 157428 w 120"/>
                <a:gd name="T11" fmla="*/ 186448 h 111"/>
                <a:gd name="T12" fmla="*/ 157428 w 120"/>
                <a:gd name="T13" fmla="*/ 188411 h 111"/>
                <a:gd name="T14" fmla="*/ 186946 w 120"/>
                <a:gd name="T15" fmla="*/ 217850 h 111"/>
                <a:gd name="T16" fmla="*/ 188914 w 120"/>
                <a:gd name="T17" fmla="*/ 217850 h 111"/>
                <a:gd name="T18" fmla="*/ 208592 w 120"/>
                <a:gd name="T19" fmla="*/ 196261 h 111"/>
                <a:gd name="T20" fmla="*/ 208592 w 120"/>
                <a:gd name="T21" fmla="*/ 98131 h 111"/>
                <a:gd name="T22" fmla="*/ 137750 w 120"/>
                <a:gd name="T23" fmla="*/ 27477 h 111"/>
                <a:gd name="T24" fmla="*/ 39357 w 120"/>
                <a:gd name="T25" fmla="*/ 27477 h 111"/>
                <a:gd name="T26" fmla="*/ 27550 w 120"/>
                <a:gd name="T27" fmla="*/ 39252 h 111"/>
                <a:gd name="T28" fmla="*/ 27550 w 120"/>
                <a:gd name="T29" fmla="*/ 137383 h 111"/>
                <a:gd name="T30" fmla="*/ 76746 w 120"/>
                <a:gd name="T31" fmla="*/ 186448 h 111"/>
                <a:gd name="T32" fmla="*/ 90521 w 120"/>
                <a:gd name="T33" fmla="*/ 139345 h 111"/>
                <a:gd name="T34" fmla="*/ 59036 w 120"/>
                <a:gd name="T35" fmla="*/ 107944 h 111"/>
                <a:gd name="T36" fmla="*/ 59036 w 120"/>
                <a:gd name="T37" fmla="*/ 68691 h 1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0" h="111">
                  <a:moveTo>
                    <a:pt x="30" y="35"/>
                  </a:moveTo>
                  <a:cubicBezTo>
                    <a:pt x="35" y="30"/>
                    <a:pt x="35" y="30"/>
                    <a:pt x="35" y="30"/>
                  </a:cubicBezTo>
                  <a:cubicBezTo>
                    <a:pt x="41" y="24"/>
                    <a:pt x="49" y="24"/>
                    <a:pt x="55" y="30"/>
                  </a:cubicBezTo>
                  <a:cubicBezTo>
                    <a:pt x="91" y="66"/>
                    <a:pt x="91" y="66"/>
                    <a:pt x="91" y="66"/>
                  </a:cubicBezTo>
                  <a:cubicBezTo>
                    <a:pt x="96" y="71"/>
                    <a:pt x="96" y="80"/>
                    <a:pt x="91" y="85"/>
                  </a:cubicBezTo>
                  <a:cubicBezTo>
                    <a:pt x="80" y="95"/>
                    <a:pt x="80" y="95"/>
                    <a:pt x="80" y="95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95" y="111"/>
                    <a:pt x="95" y="111"/>
                    <a:pt x="95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106" y="100"/>
                    <a:pt x="106" y="100"/>
                    <a:pt x="106" y="100"/>
                  </a:cubicBezTo>
                  <a:cubicBezTo>
                    <a:pt x="120" y="87"/>
                    <a:pt x="120" y="64"/>
                    <a:pt x="106" y="50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56" y="0"/>
                    <a:pt x="34" y="0"/>
                    <a:pt x="20" y="14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0" y="34"/>
                    <a:pt x="0" y="56"/>
                    <a:pt x="14" y="70"/>
                  </a:cubicBezTo>
                  <a:cubicBezTo>
                    <a:pt x="39" y="95"/>
                    <a:pt x="39" y="95"/>
                    <a:pt x="39" y="95"/>
                  </a:cubicBezTo>
                  <a:cubicBezTo>
                    <a:pt x="39" y="87"/>
                    <a:pt x="41" y="78"/>
                    <a:pt x="46" y="71"/>
                  </a:cubicBezTo>
                  <a:cubicBezTo>
                    <a:pt x="30" y="55"/>
                    <a:pt x="30" y="55"/>
                    <a:pt x="30" y="55"/>
                  </a:cubicBezTo>
                  <a:cubicBezTo>
                    <a:pt x="24" y="49"/>
                    <a:pt x="24" y="41"/>
                    <a:pt x="30" y="3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4" name="Freeform 130"/>
            <p:cNvSpPr/>
            <p:nvPr/>
          </p:nvSpPr>
          <p:spPr bwMode="auto">
            <a:xfrm>
              <a:off x="6784907" y="3198600"/>
              <a:ext cx="220344" cy="222007"/>
            </a:xfrm>
            <a:custGeom>
              <a:avLst/>
              <a:gdLst>
                <a:gd name="T0" fmla="*/ 220344 w 112"/>
                <a:gd name="T1" fmla="*/ 172890 h 113"/>
                <a:gd name="T2" fmla="*/ 188866 w 112"/>
                <a:gd name="T3" fmla="*/ 141456 h 113"/>
                <a:gd name="T4" fmla="*/ 167225 w 112"/>
                <a:gd name="T5" fmla="*/ 163067 h 113"/>
                <a:gd name="T6" fmla="*/ 129846 w 112"/>
                <a:gd name="T7" fmla="*/ 163067 h 113"/>
                <a:gd name="T8" fmla="*/ 59021 w 112"/>
                <a:gd name="T9" fmla="*/ 92339 h 113"/>
                <a:gd name="T10" fmla="*/ 59021 w 112"/>
                <a:gd name="T11" fmla="*/ 55011 h 113"/>
                <a:gd name="T12" fmla="*/ 82629 w 112"/>
                <a:gd name="T13" fmla="*/ 29470 h 113"/>
                <a:gd name="T14" fmla="*/ 53119 w 112"/>
                <a:gd name="T15" fmla="*/ 0 h 113"/>
                <a:gd name="T16" fmla="*/ 27543 w 112"/>
                <a:gd name="T17" fmla="*/ 23576 h 113"/>
                <a:gd name="T18" fmla="*/ 27543 w 112"/>
                <a:gd name="T19" fmla="*/ 123774 h 113"/>
                <a:gd name="T20" fmla="*/ 98368 w 112"/>
                <a:gd name="T21" fmla="*/ 194502 h 113"/>
                <a:gd name="T22" fmla="*/ 198703 w 112"/>
                <a:gd name="T23" fmla="*/ 194502 h 113"/>
                <a:gd name="T24" fmla="*/ 220344 w 112"/>
                <a:gd name="T25" fmla="*/ 172890 h 1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13">
                  <a:moveTo>
                    <a:pt x="112" y="88"/>
                  </a:moveTo>
                  <a:cubicBezTo>
                    <a:pt x="96" y="72"/>
                    <a:pt x="96" y="72"/>
                    <a:pt x="96" y="72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0" y="88"/>
                    <a:pt x="71" y="88"/>
                    <a:pt x="66" y="83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25" y="42"/>
                    <a:pt x="25" y="33"/>
                    <a:pt x="30" y="28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0" y="26"/>
                    <a:pt x="0" y="49"/>
                    <a:pt x="14" y="63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64" y="113"/>
                    <a:pt x="87" y="113"/>
                    <a:pt x="101" y="99"/>
                  </a:cubicBezTo>
                  <a:lnTo>
                    <a:pt x="112" y="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5" name="Group 96"/>
          <p:cNvGrpSpPr/>
          <p:nvPr/>
        </p:nvGrpSpPr>
        <p:grpSpPr bwMode="auto">
          <a:xfrm>
            <a:off x="3079946" y="4324082"/>
            <a:ext cx="378293" cy="315524"/>
            <a:chOff x="6329253" y="5728815"/>
            <a:chExt cx="560422" cy="467296"/>
          </a:xfrm>
        </p:grpSpPr>
        <p:sp>
          <p:nvSpPr>
            <p:cNvPr id="91250" name="Freeform 134"/>
            <p:cNvSpPr/>
            <p:nvPr/>
          </p:nvSpPr>
          <p:spPr bwMode="auto">
            <a:xfrm>
              <a:off x="6329253" y="5728815"/>
              <a:ext cx="560422" cy="442351"/>
            </a:xfrm>
            <a:custGeom>
              <a:avLst/>
              <a:gdLst>
                <a:gd name="T0" fmla="*/ 0 w 674"/>
                <a:gd name="T1" fmla="*/ 275222 h 532"/>
                <a:gd name="T2" fmla="*/ 560422 w 674"/>
                <a:gd name="T3" fmla="*/ 0 h 532"/>
                <a:gd name="T4" fmla="*/ 271065 w 674"/>
                <a:gd name="T5" fmla="*/ 442351 h 532"/>
                <a:gd name="T6" fmla="*/ 194568 w 674"/>
                <a:gd name="T7" fmla="*/ 294346 h 532"/>
                <a:gd name="T8" fmla="*/ 523005 w 674"/>
                <a:gd name="T9" fmla="*/ 29102 h 532"/>
                <a:gd name="T10" fmla="*/ 178770 w 674"/>
                <a:gd name="T11" fmla="*/ 279380 h 532"/>
                <a:gd name="T12" fmla="*/ 0 w 674"/>
                <a:gd name="T13" fmla="*/ 275222 h 5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4" h="532">
                  <a:moveTo>
                    <a:pt x="0" y="331"/>
                  </a:moveTo>
                  <a:lnTo>
                    <a:pt x="674" y="0"/>
                  </a:lnTo>
                  <a:lnTo>
                    <a:pt x="326" y="532"/>
                  </a:lnTo>
                  <a:lnTo>
                    <a:pt x="234" y="354"/>
                  </a:lnTo>
                  <a:lnTo>
                    <a:pt x="629" y="35"/>
                  </a:lnTo>
                  <a:lnTo>
                    <a:pt x="215" y="336"/>
                  </a:lnTo>
                  <a:lnTo>
                    <a:pt x="0" y="3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1" name="Freeform 135"/>
            <p:cNvSpPr/>
            <p:nvPr/>
          </p:nvSpPr>
          <p:spPr bwMode="auto">
            <a:xfrm>
              <a:off x="6499707" y="6038960"/>
              <a:ext cx="57373" cy="157151"/>
            </a:xfrm>
            <a:custGeom>
              <a:avLst/>
              <a:gdLst>
                <a:gd name="T0" fmla="*/ 0 w 29"/>
                <a:gd name="T1" fmla="*/ 3929 h 80"/>
                <a:gd name="T2" fmla="*/ 35611 w 29"/>
                <a:gd name="T3" fmla="*/ 149293 h 80"/>
                <a:gd name="T4" fmla="*/ 57373 w 29"/>
                <a:gd name="T5" fmla="*/ 66789 h 80"/>
                <a:gd name="T6" fmla="*/ 19784 w 29"/>
                <a:gd name="T7" fmla="*/ 0 h 80"/>
                <a:gd name="T8" fmla="*/ 0 w 29"/>
                <a:gd name="T9" fmla="*/ 3929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80">
                  <a:moveTo>
                    <a:pt x="0" y="2"/>
                  </a:moveTo>
                  <a:cubicBezTo>
                    <a:pt x="0" y="2"/>
                    <a:pt x="18" y="80"/>
                    <a:pt x="18" y="76"/>
                  </a:cubicBezTo>
                  <a:cubicBezTo>
                    <a:pt x="18" y="71"/>
                    <a:pt x="29" y="34"/>
                    <a:pt x="29" y="34"/>
                  </a:cubicBezTo>
                  <a:cubicBezTo>
                    <a:pt x="10" y="0"/>
                    <a:pt x="10" y="0"/>
                    <a:pt x="10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9" name="Group 119"/>
          <p:cNvGrpSpPr/>
          <p:nvPr/>
        </p:nvGrpSpPr>
        <p:grpSpPr bwMode="auto">
          <a:xfrm>
            <a:off x="3536315" y="1702435"/>
            <a:ext cx="5090795" cy="2640330"/>
            <a:chOff x="529156" y="2771981"/>
            <a:chExt cx="2924257" cy="2914536"/>
          </a:xfrm>
        </p:grpSpPr>
        <p:sp>
          <p:nvSpPr>
            <p:cNvPr id="122" name="Rectangle 121"/>
            <p:cNvSpPr/>
            <p:nvPr/>
          </p:nvSpPr>
          <p:spPr>
            <a:xfrm>
              <a:off x="529156" y="2771981"/>
              <a:ext cx="2924257" cy="12230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lang="en-US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WM</a:t>
              </a:r>
              <a:r>
                <a:rPr lang="zh-CN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S(</a:t>
              </a:r>
              <a:r>
                <a:rPr lang="en-US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Warehouse</a:t>
              </a:r>
              <a:r>
                <a:rPr lang="zh-CN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r>
                <a:rPr lang="en-US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Manage</a:t>
              </a:r>
              <a:r>
                <a:rPr lang="zh-CN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System)即仓库管理系统，是一套面向仓库存储、出库、调拨的管理系统</a:t>
              </a:r>
              <a:endPara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  <a:p>
              <a:pPr defTabSz="912495">
                <a:spcBef>
                  <a:spcPct val="20000"/>
                </a:spcBef>
                <a:defRPr/>
              </a:pPr>
              <a:endPara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35506" y="5154993"/>
              <a:ext cx="413185" cy="5315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</p:grpSp>
      <p:sp>
        <p:nvSpPr>
          <p:cNvPr id="41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01/ WMS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</a:rPr>
              <a:t>简介</a:t>
            </a:r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-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</a:rPr>
              <a:t>什么是</a:t>
            </a:r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WMS</a:t>
            </a:r>
            <a:endParaRPr lang="zh-CN" altLang="en-US" dirty="0">
              <a:solidFill>
                <a:srgbClr val="292929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"/>
          <p:cNvSpPr txBox="1"/>
          <p:nvPr/>
        </p:nvSpPr>
        <p:spPr>
          <a:xfrm>
            <a:off x="1703070" y="1271905"/>
            <a:ext cx="5142230" cy="3022600"/>
          </a:xfrm>
          <a:prstGeom prst="rect">
            <a:avLst/>
          </a:prstGeom>
        </p:spPr>
        <p:txBody>
          <a:bodyPr lIns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 defTabSz="1087755">
              <a:buFont typeface="Wingdings" panose="05000000000000000000" charset="0"/>
              <a:buChar char="l"/>
              <a:defRPr/>
            </a:pP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 </a:t>
            </a: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精细化管理</a:t>
            </a:r>
          </a:p>
          <a:p>
            <a:pPr marL="171450" indent="-171450" algn="l" defTabSz="1087755">
              <a:buFont typeface="Wingdings" panose="05000000000000000000" charset="0"/>
              <a:buChar char="l"/>
              <a:defRPr/>
            </a:pPr>
            <a:endParaRPr lang="zh-CN" altLang="en-US" sz="18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pPr marL="171450" indent="-171450" algn="l" defTabSz="1087755">
              <a:buFont typeface="Wingdings" panose="05000000000000000000" charset="0"/>
              <a:buChar char="l"/>
              <a:defRPr/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 提高工作效率、优化资源利用率、降低管理成本</a:t>
            </a:r>
          </a:p>
          <a:p>
            <a:pPr marL="171450" indent="-171450" algn="l" defTabSz="1087755">
              <a:buFont typeface="Wingdings" panose="05000000000000000000" charset="0"/>
              <a:buChar char="l"/>
              <a:defRPr/>
            </a:pPr>
            <a:endParaRPr lang="zh-CN" altLang="en-US" sz="18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pPr marL="171450" indent="-171450" algn="l" defTabSz="1087755">
              <a:buFont typeface="Wingdings" panose="05000000000000000000" charset="0"/>
              <a:buChar char="l"/>
              <a:defRPr/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 提高仓储数据统计分析的及时性、准确性</a:t>
            </a:r>
          </a:p>
          <a:p>
            <a:pPr marL="171450" indent="-171450" algn="l" defTabSz="1087755">
              <a:buFont typeface="Wingdings" panose="05000000000000000000" charset="0"/>
              <a:buChar char="l"/>
              <a:defRPr/>
            </a:pPr>
            <a:endParaRPr lang="zh-CN" altLang="en-US" sz="18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pPr marL="171450" indent="-171450" algn="l" defTabSz="1087755">
              <a:buFont typeface="Wingdings" panose="05000000000000000000" charset="0"/>
              <a:buChar char="l"/>
              <a:defRPr/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 实时掌控订单、物料、库存等信息情况</a:t>
            </a:r>
          </a:p>
          <a:p>
            <a:pPr marL="171450" indent="-171450" algn="l" defTabSz="1087755">
              <a:buFont typeface="Wingdings" panose="05000000000000000000" charset="0"/>
              <a:buChar char="l"/>
              <a:defRPr/>
            </a:pPr>
            <a:endParaRPr lang="zh-CN" altLang="en-US" sz="18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pPr marL="171450" indent="-171450" algn="l" defTabSz="1087755">
              <a:buFont typeface="Wingdings" panose="05000000000000000000" charset="0"/>
              <a:buChar char="l"/>
              <a:defRPr/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 提升企业形象及核心竞争力</a:t>
            </a:r>
            <a:endParaRPr lang="en-US" altLang="zh-CN" sz="18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5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01/ WMS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</a:rPr>
              <a:t>简介</a:t>
            </a:r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-WMS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</a:rPr>
              <a:t>系统的好处</a:t>
            </a: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39543" y="3296543"/>
            <a:ext cx="4064705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02 </a:t>
            </a:r>
            <a:r>
              <a:rPr lang="en-US" altLang="zh-CN" sz="28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3000509000000000000" pitchFamily="2" charset="-122"/>
                <a:ea typeface="方正兰亭超细黑简体" panose="03000509000000000000" pitchFamily="2" charset="-122"/>
                <a:cs typeface="Times New Roman" panose="02020603050405020304" pitchFamily="18" charset="0"/>
                <a:sym typeface="+mn-ea"/>
              </a:rPr>
              <a:t>/ </a:t>
            </a: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数字化仓库的演变</a:t>
            </a:r>
            <a:endParaRPr lang="zh-CN" altLang="en-US" sz="2800" b="1" dirty="0">
              <a:solidFill>
                <a:srgbClr val="093B5C"/>
              </a:solidFill>
              <a:latin typeface="方正兰亭超细黑简体" panose="03000509000000000000" pitchFamily="2" charset="-122"/>
              <a:ea typeface="方正兰亭超细黑简体" panose="03000509000000000000" pitchFamily="2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3"/>
          <p:cNvGrpSpPr/>
          <p:nvPr/>
        </p:nvGrpSpPr>
        <p:grpSpPr>
          <a:xfrm>
            <a:off x="2512363" y="1390116"/>
            <a:ext cx="5836062" cy="315308"/>
            <a:chOff x="2500298" y="1420152"/>
            <a:chExt cx="5836062" cy="315209"/>
          </a:xfrm>
        </p:grpSpPr>
        <p:sp>
          <p:nvSpPr>
            <p:cNvPr id="67" name="Rectangle 66"/>
            <p:cNvSpPr/>
            <p:nvPr/>
          </p:nvSpPr>
          <p:spPr>
            <a:xfrm>
              <a:off x="3993906" y="1429877"/>
              <a:ext cx="1466128" cy="3054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50278" y="1431236"/>
              <a:ext cx="2786082" cy="2755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ms-MY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itchFamily="34" charset="0"/>
                </a:rPr>
                <a:t>智能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itchFamily="34" charset="0"/>
                </a:rPr>
                <a:t>仓库</a:t>
              </a:r>
              <a:r>
                <a:rPr lang="zh-CN" altLang="ms-MY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itchFamily="34" charset="0"/>
                </a:rPr>
                <a:t>，无人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itchFamily="34" charset="0"/>
                </a:rPr>
                <a:t>仓库</a:t>
              </a:r>
              <a:endParaRPr lang="zh-CN" altLang="ms-MY" sz="12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067478" y="1420152"/>
              <a:ext cx="1313180" cy="30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  <a:sym typeface="+mn-ea"/>
                </a:rPr>
                <a:t>数字化仓库</a:t>
              </a:r>
              <a:r>
                <a:rPr lang="en-US" altLang="zh-CN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  <a:sym typeface="+mn-ea"/>
                </a:rPr>
                <a:t>4.0</a:t>
              </a:r>
              <a:endParaRPr lang="zh-CN" alt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500298" y="1571618"/>
              <a:ext cx="1357322" cy="1588"/>
            </a:xfrm>
            <a:prstGeom prst="line">
              <a:avLst/>
            </a:prstGeom>
            <a:ln w="12700">
              <a:solidFill>
                <a:schemeClr val="accent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84"/>
          <p:cNvGrpSpPr/>
          <p:nvPr/>
        </p:nvGrpSpPr>
        <p:grpSpPr>
          <a:xfrm>
            <a:off x="2493948" y="2239995"/>
            <a:ext cx="5853125" cy="461665"/>
            <a:chOff x="2494583" y="2272309"/>
            <a:chExt cx="5853125" cy="461521"/>
          </a:xfrm>
        </p:grpSpPr>
        <p:sp>
          <p:nvSpPr>
            <p:cNvPr id="68" name="Rectangle 67"/>
            <p:cNvSpPr/>
            <p:nvPr/>
          </p:nvSpPr>
          <p:spPr>
            <a:xfrm>
              <a:off x="4000803" y="2356704"/>
              <a:ext cx="1471931" cy="294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494583" y="2521555"/>
              <a:ext cx="1357322" cy="2011"/>
            </a:xfrm>
            <a:prstGeom prst="line">
              <a:avLst/>
            </a:prstGeom>
            <a:ln w="12700">
              <a:solidFill>
                <a:schemeClr val="accent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561626" y="2272309"/>
              <a:ext cx="2786082" cy="4615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看板，智能手机等各种手段监测库存状况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050970" y="2356704"/>
              <a:ext cx="1471930" cy="3076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  <a:sym typeface="+mn-ea"/>
                </a:rPr>
                <a:t>数字化仓库</a:t>
              </a:r>
              <a:r>
                <a:rPr lang="en-US" altLang="zh-CN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  <a:sym typeface="+mn-ea"/>
                </a:rPr>
                <a:t>3.0</a:t>
              </a:r>
              <a:endParaRPr lang="zh-CN" alt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</p:grpSp>
      <p:grpSp>
        <p:nvGrpSpPr>
          <p:cNvPr id="21" name="Group 59"/>
          <p:cNvGrpSpPr/>
          <p:nvPr/>
        </p:nvGrpSpPr>
        <p:grpSpPr>
          <a:xfrm>
            <a:off x="1396397" y="1202406"/>
            <a:ext cx="1640290" cy="3517138"/>
            <a:chOff x="3753851" y="1202035"/>
            <a:chExt cx="1640290" cy="3516052"/>
          </a:xfrm>
        </p:grpSpPr>
        <p:sp>
          <p:nvSpPr>
            <p:cNvPr id="3" name="Freeform 21"/>
            <p:cNvSpPr/>
            <p:nvPr/>
          </p:nvSpPr>
          <p:spPr bwMode="auto">
            <a:xfrm>
              <a:off x="4300613" y="3341199"/>
              <a:ext cx="271386" cy="83812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3" y="2"/>
                </a:cxn>
                <a:cxn ang="0">
                  <a:pos x="7" y="2"/>
                </a:cxn>
                <a:cxn ang="0">
                  <a:pos x="7" y="2"/>
                </a:cxn>
                <a:cxn ang="0">
                  <a:pos x="4" y="3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1" y="14"/>
                </a:cxn>
                <a:cxn ang="0">
                  <a:pos x="3" y="18"/>
                </a:cxn>
                <a:cxn ang="0">
                  <a:pos x="5" y="21"/>
                </a:cxn>
                <a:cxn ang="0">
                  <a:pos x="68" y="21"/>
                </a:cxn>
                <a:cxn ang="0">
                  <a:pos x="68" y="0"/>
                </a:cxn>
              </a:cxnLst>
              <a:rect l="0" t="0" r="r" b="b"/>
              <a:pathLst>
                <a:path w="68" h="21">
                  <a:moveTo>
                    <a:pt x="68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3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1" y="14"/>
                  </a:lnTo>
                  <a:lnTo>
                    <a:pt x="3" y="18"/>
                  </a:lnTo>
                  <a:lnTo>
                    <a:pt x="5" y="21"/>
                  </a:lnTo>
                  <a:lnTo>
                    <a:pt x="68" y="21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" name="Freeform 22"/>
            <p:cNvSpPr/>
            <p:nvPr/>
          </p:nvSpPr>
          <p:spPr bwMode="auto">
            <a:xfrm>
              <a:off x="4152949" y="3425010"/>
              <a:ext cx="419054" cy="55075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2" y="0"/>
                </a:cxn>
                <a:cxn ang="0">
                  <a:pos x="44" y="1"/>
                </a:cxn>
                <a:cxn ang="0">
                  <a:pos x="47" y="1"/>
                </a:cxn>
                <a:cxn ang="0">
                  <a:pos x="47" y="1"/>
                </a:cxn>
                <a:cxn ang="0">
                  <a:pos x="43" y="18"/>
                </a:cxn>
                <a:cxn ang="0">
                  <a:pos x="39" y="34"/>
                </a:cxn>
                <a:cxn ang="0">
                  <a:pos x="28" y="68"/>
                </a:cxn>
                <a:cxn ang="0">
                  <a:pos x="15" y="103"/>
                </a:cxn>
                <a:cxn ang="0">
                  <a:pos x="0" y="138"/>
                </a:cxn>
                <a:cxn ang="0">
                  <a:pos x="60" y="138"/>
                </a:cxn>
                <a:cxn ang="0">
                  <a:pos x="60" y="138"/>
                </a:cxn>
                <a:cxn ang="0">
                  <a:pos x="71" y="94"/>
                </a:cxn>
                <a:cxn ang="0">
                  <a:pos x="77" y="65"/>
                </a:cxn>
                <a:cxn ang="0">
                  <a:pos x="80" y="53"/>
                </a:cxn>
                <a:cxn ang="0">
                  <a:pos x="81" y="44"/>
                </a:cxn>
                <a:cxn ang="0">
                  <a:pos x="105" y="44"/>
                </a:cxn>
                <a:cxn ang="0">
                  <a:pos x="105" y="44"/>
                </a:cxn>
                <a:cxn ang="0">
                  <a:pos x="105" y="0"/>
                </a:cxn>
                <a:cxn ang="0">
                  <a:pos x="42" y="0"/>
                </a:cxn>
              </a:cxnLst>
              <a:rect l="0" t="0" r="r" b="b"/>
              <a:pathLst>
                <a:path w="105" h="138">
                  <a:moveTo>
                    <a:pt x="42" y="0"/>
                  </a:moveTo>
                  <a:lnTo>
                    <a:pt x="42" y="0"/>
                  </a:lnTo>
                  <a:lnTo>
                    <a:pt x="44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3" y="18"/>
                  </a:lnTo>
                  <a:lnTo>
                    <a:pt x="39" y="34"/>
                  </a:lnTo>
                  <a:lnTo>
                    <a:pt x="28" y="68"/>
                  </a:lnTo>
                  <a:lnTo>
                    <a:pt x="15" y="103"/>
                  </a:lnTo>
                  <a:lnTo>
                    <a:pt x="0" y="138"/>
                  </a:lnTo>
                  <a:lnTo>
                    <a:pt x="60" y="138"/>
                  </a:lnTo>
                  <a:lnTo>
                    <a:pt x="60" y="138"/>
                  </a:lnTo>
                  <a:lnTo>
                    <a:pt x="71" y="94"/>
                  </a:lnTo>
                  <a:lnTo>
                    <a:pt x="77" y="65"/>
                  </a:lnTo>
                  <a:lnTo>
                    <a:pt x="80" y="53"/>
                  </a:lnTo>
                  <a:lnTo>
                    <a:pt x="81" y="44"/>
                  </a:lnTo>
                  <a:lnTo>
                    <a:pt x="105" y="44"/>
                  </a:lnTo>
                  <a:lnTo>
                    <a:pt x="105" y="44"/>
                  </a:lnTo>
                  <a:lnTo>
                    <a:pt x="105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" name="Freeform 23"/>
            <p:cNvSpPr/>
            <p:nvPr/>
          </p:nvSpPr>
          <p:spPr bwMode="auto">
            <a:xfrm>
              <a:off x="4472227" y="1202035"/>
              <a:ext cx="99776" cy="502863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5" y="0"/>
                </a:cxn>
                <a:cxn ang="0">
                  <a:pos x="24" y="0"/>
                </a:cxn>
                <a:cxn ang="0">
                  <a:pos x="24" y="34"/>
                </a:cxn>
                <a:cxn ang="0">
                  <a:pos x="24" y="34"/>
                </a:cxn>
                <a:cxn ang="0">
                  <a:pos x="23" y="35"/>
                </a:cxn>
                <a:cxn ang="0">
                  <a:pos x="21" y="37"/>
                </a:cxn>
                <a:cxn ang="0">
                  <a:pos x="21" y="69"/>
                </a:cxn>
                <a:cxn ang="0">
                  <a:pos x="19" y="69"/>
                </a:cxn>
                <a:cxn ang="0">
                  <a:pos x="19" y="69"/>
                </a:cxn>
                <a:cxn ang="0">
                  <a:pos x="17" y="69"/>
                </a:cxn>
                <a:cxn ang="0">
                  <a:pos x="16" y="70"/>
                </a:cxn>
                <a:cxn ang="0">
                  <a:pos x="14" y="72"/>
                </a:cxn>
                <a:cxn ang="0">
                  <a:pos x="14" y="73"/>
                </a:cxn>
                <a:cxn ang="0">
                  <a:pos x="14" y="73"/>
                </a:cxn>
                <a:cxn ang="0">
                  <a:pos x="15" y="76"/>
                </a:cxn>
                <a:cxn ang="0">
                  <a:pos x="12" y="76"/>
                </a:cxn>
                <a:cxn ang="0">
                  <a:pos x="12" y="76"/>
                </a:cxn>
                <a:cxn ang="0">
                  <a:pos x="8" y="77"/>
                </a:cxn>
                <a:cxn ang="0">
                  <a:pos x="6" y="78"/>
                </a:cxn>
                <a:cxn ang="0">
                  <a:pos x="5" y="80"/>
                </a:cxn>
                <a:cxn ang="0">
                  <a:pos x="4" y="83"/>
                </a:cxn>
                <a:cxn ang="0">
                  <a:pos x="4" y="88"/>
                </a:cxn>
                <a:cxn ang="0">
                  <a:pos x="4" y="88"/>
                </a:cxn>
                <a:cxn ang="0">
                  <a:pos x="5" y="91"/>
                </a:cxn>
                <a:cxn ang="0">
                  <a:pos x="5" y="91"/>
                </a:cxn>
                <a:cxn ang="0">
                  <a:pos x="3" y="92"/>
                </a:cxn>
                <a:cxn ang="0">
                  <a:pos x="1" y="93"/>
                </a:cxn>
                <a:cxn ang="0">
                  <a:pos x="0" y="95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2" y="111"/>
                </a:cxn>
                <a:cxn ang="0">
                  <a:pos x="4" y="120"/>
                </a:cxn>
                <a:cxn ang="0">
                  <a:pos x="5" y="124"/>
                </a:cxn>
                <a:cxn ang="0">
                  <a:pos x="7" y="126"/>
                </a:cxn>
                <a:cxn ang="0">
                  <a:pos x="25" y="126"/>
                </a:cxn>
                <a:cxn ang="0">
                  <a:pos x="25" y="0"/>
                </a:cxn>
              </a:cxnLst>
              <a:rect l="0" t="0" r="r" b="b"/>
              <a:pathLst>
                <a:path w="25" h="126">
                  <a:moveTo>
                    <a:pt x="25" y="0"/>
                  </a:moveTo>
                  <a:lnTo>
                    <a:pt x="25" y="0"/>
                  </a:lnTo>
                  <a:lnTo>
                    <a:pt x="24" y="0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3" y="35"/>
                  </a:lnTo>
                  <a:lnTo>
                    <a:pt x="21" y="37"/>
                  </a:lnTo>
                  <a:lnTo>
                    <a:pt x="21" y="69"/>
                  </a:lnTo>
                  <a:lnTo>
                    <a:pt x="19" y="69"/>
                  </a:lnTo>
                  <a:lnTo>
                    <a:pt x="19" y="69"/>
                  </a:lnTo>
                  <a:lnTo>
                    <a:pt x="17" y="69"/>
                  </a:lnTo>
                  <a:lnTo>
                    <a:pt x="16" y="70"/>
                  </a:lnTo>
                  <a:lnTo>
                    <a:pt x="14" y="72"/>
                  </a:lnTo>
                  <a:lnTo>
                    <a:pt x="14" y="73"/>
                  </a:lnTo>
                  <a:lnTo>
                    <a:pt x="14" y="73"/>
                  </a:lnTo>
                  <a:lnTo>
                    <a:pt x="15" y="76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8" y="77"/>
                  </a:lnTo>
                  <a:lnTo>
                    <a:pt x="6" y="78"/>
                  </a:lnTo>
                  <a:lnTo>
                    <a:pt x="5" y="80"/>
                  </a:lnTo>
                  <a:lnTo>
                    <a:pt x="4" y="83"/>
                  </a:lnTo>
                  <a:lnTo>
                    <a:pt x="4" y="88"/>
                  </a:lnTo>
                  <a:lnTo>
                    <a:pt x="4" y="88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3" y="92"/>
                  </a:lnTo>
                  <a:lnTo>
                    <a:pt x="1" y="93"/>
                  </a:lnTo>
                  <a:lnTo>
                    <a:pt x="0" y="95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111"/>
                  </a:lnTo>
                  <a:lnTo>
                    <a:pt x="4" y="120"/>
                  </a:lnTo>
                  <a:lnTo>
                    <a:pt x="5" y="124"/>
                  </a:lnTo>
                  <a:lnTo>
                    <a:pt x="7" y="126"/>
                  </a:lnTo>
                  <a:lnTo>
                    <a:pt x="25" y="12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" name="Freeform 24"/>
            <p:cNvSpPr/>
            <p:nvPr/>
          </p:nvSpPr>
          <p:spPr bwMode="auto">
            <a:xfrm>
              <a:off x="4356487" y="1704898"/>
              <a:ext cx="215513" cy="1636301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37" y="30"/>
                </a:cxn>
                <a:cxn ang="0">
                  <a:pos x="36" y="59"/>
                </a:cxn>
                <a:cxn ang="0">
                  <a:pos x="33" y="122"/>
                </a:cxn>
                <a:cxn ang="0">
                  <a:pos x="29" y="183"/>
                </a:cxn>
                <a:cxn ang="0">
                  <a:pos x="22" y="243"/>
                </a:cxn>
                <a:cxn ang="0">
                  <a:pos x="15" y="297"/>
                </a:cxn>
                <a:cxn ang="0">
                  <a:pos x="9" y="346"/>
                </a:cxn>
                <a:cxn ang="0">
                  <a:pos x="0" y="410"/>
                </a:cxn>
                <a:cxn ang="0">
                  <a:pos x="54" y="410"/>
                </a:cxn>
                <a:cxn ang="0">
                  <a:pos x="54" y="0"/>
                </a:cxn>
                <a:cxn ang="0">
                  <a:pos x="36" y="0"/>
                </a:cxn>
              </a:cxnLst>
              <a:rect l="0" t="0" r="r" b="b"/>
              <a:pathLst>
                <a:path w="54" h="410">
                  <a:moveTo>
                    <a:pt x="36" y="0"/>
                  </a:moveTo>
                  <a:lnTo>
                    <a:pt x="36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30"/>
                  </a:lnTo>
                  <a:lnTo>
                    <a:pt x="36" y="59"/>
                  </a:lnTo>
                  <a:lnTo>
                    <a:pt x="33" y="122"/>
                  </a:lnTo>
                  <a:lnTo>
                    <a:pt x="29" y="183"/>
                  </a:lnTo>
                  <a:lnTo>
                    <a:pt x="22" y="243"/>
                  </a:lnTo>
                  <a:lnTo>
                    <a:pt x="15" y="297"/>
                  </a:lnTo>
                  <a:lnTo>
                    <a:pt x="9" y="346"/>
                  </a:lnTo>
                  <a:lnTo>
                    <a:pt x="0" y="410"/>
                  </a:lnTo>
                  <a:lnTo>
                    <a:pt x="54" y="410"/>
                  </a:lnTo>
                  <a:lnTo>
                    <a:pt x="54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" name="Freeform 25"/>
            <p:cNvSpPr/>
            <p:nvPr/>
          </p:nvSpPr>
          <p:spPr bwMode="auto">
            <a:xfrm>
              <a:off x="3753851" y="4143386"/>
              <a:ext cx="818151" cy="574701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81" y="0"/>
                </a:cxn>
                <a:cxn ang="0">
                  <a:pos x="65" y="29"/>
                </a:cxn>
                <a:cxn ang="0">
                  <a:pos x="51" y="56"/>
                </a:cxn>
                <a:cxn ang="0">
                  <a:pos x="25" y="102"/>
                </a:cxn>
                <a:cxn ang="0">
                  <a:pos x="6" y="133"/>
                </a:cxn>
                <a:cxn ang="0">
                  <a:pos x="0" y="144"/>
                </a:cxn>
                <a:cxn ang="0">
                  <a:pos x="82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86" y="133"/>
                </a:cxn>
                <a:cxn ang="0">
                  <a:pos x="88" y="122"/>
                </a:cxn>
                <a:cxn ang="0">
                  <a:pos x="92" y="111"/>
                </a:cxn>
                <a:cxn ang="0">
                  <a:pos x="96" y="101"/>
                </a:cxn>
                <a:cxn ang="0">
                  <a:pos x="100" y="92"/>
                </a:cxn>
                <a:cxn ang="0">
                  <a:pos x="107" y="82"/>
                </a:cxn>
                <a:cxn ang="0">
                  <a:pos x="114" y="75"/>
                </a:cxn>
                <a:cxn ang="0">
                  <a:pos x="121" y="67"/>
                </a:cxn>
                <a:cxn ang="0">
                  <a:pos x="130" y="59"/>
                </a:cxn>
                <a:cxn ang="0">
                  <a:pos x="139" y="54"/>
                </a:cxn>
                <a:cxn ang="0">
                  <a:pos x="149" y="48"/>
                </a:cxn>
                <a:cxn ang="0">
                  <a:pos x="159" y="44"/>
                </a:cxn>
                <a:cxn ang="0">
                  <a:pos x="170" y="40"/>
                </a:cxn>
                <a:cxn ang="0">
                  <a:pos x="181" y="37"/>
                </a:cxn>
                <a:cxn ang="0">
                  <a:pos x="193" y="35"/>
                </a:cxn>
                <a:cxn ang="0">
                  <a:pos x="205" y="35"/>
                </a:cxn>
                <a:cxn ang="0">
                  <a:pos x="205" y="35"/>
                </a:cxn>
                <a:cxn ang="0">
                  <a:pos x="205" y="35"/>
                </a:cxn>
                <a:cxn ang="0">
                  <a:pos x="205" y="0"/>
                </a:cxn>
                <a:cxn ang="0">
                  <a:pos x="81" y="0"/>
                </a:cxn>
              </a:cxnLst>
              <a:rect l="0" t="0" r="r" b="b"/>
              <a:pathLst>
                <a:path w="205" h="144">
                  <a:moveTo>
                    <a:pt x="81" y="0"/>
                  </a:moveTo>
                  <a:lnTo>
                    <a:pt x="81" y="0"/>
                  </a:lnTo>
                  <a:lnTo>
                    <a:pt x="65" y="29"/>
                  </a:lnTo>
                  <a:lnTo>
                    <a:pt x="51" y="56"/>
                  </a:lnTo>
                  <a:lnTo>
                    <a:pt x="25" y="102"/>
                  </a:lnTo>
                  <a:lnTo>
                    <a:pt x="6" y="133"/>
                  </a:lnTo>
                  <a:lnTo>
                    <a:pt x="0" y="144"/>
                  </a:lnTo>
                  <a:lnTo>
                    <a:pt x="82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86" y="133"/>
                  </a:lnTo>
                  <a:lnTo>
                    <a:pt x="88" y="122"/>
                  </a:lnTo>
                  <a:lnTo>
                    <a:pt x="92" y="111"/>
                  </a:lnTo>
                  <a:lnTo>
                    <a:pt x="96" y="101"/>
                  </a:lnTo>
                  <a:lnTo>
                    <a:pt x="100" y="92"/>
                  </a:lnTo>
                  <a:lnTo>
                    <a:pt x="107" y="82"/>
                  </a:lnTo>
                  <a:lnTo>
                    <a:pt x="114" y="75"/>
                  </a:lnTo>
                  <a:lnTo>
                    <a:pt x="121" y="67"/>
                  </a:lnTo>
                  <a:lnTo>
                    <a:pt x="130" y="59"/>
                  </a:lnTo>
                  <a:lnTo>
                    <a:pt x="139" y="54"/>
                  </a:lnTo>
                  <a:lnTo>
                    <a:pt x="149" y="48"/>
                  </a:lnTo>
                  <a:lnTo>
                    <a:pt x="159" y="44"/>
                  </a:lnTo>
                  <a:lnTo>
                    <a:pt x="170" y="40"/>
                  </a:lnTo>
                  <a:lnTo>
                    <a:pt x="181" y="37"/>
                  </a:lnTo>
                  <a:lnTo>
                    <a:pt x="193" y="35"/>
                  </a:lnTo>
                  <a:lnTo>
                    <a:pt x="205" y="35"/>
                  </a:lnTo>
                  <a:lnTo>
                    <a:pt x="205" y="35"/>
                  </a:lnTo>
                  <a:lnTo>
                    <a:pt x="205" y="35"/>
                  </a:lnTo>
                  <a:lnTo>
                    <a:pt x="205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26"/>
            <p:cNvSpPr/>
            <p:nvPr/>
          </p:nvSpPr>
          <p:spPr bwMode="auto">
            <a:xfrm>
              <a:off x="4077119" y="3975765"/>
              <a:ext cx="494881" cy="167621"/>
            </a:xfrm>
            <a:custGeom>
              <a:avLst/>
              <a:gdLst/>
              <a:ahLst/>
              <a:cxnLst>
                <a:cxn ang="0">
                  <a:pos x="124" y="3"/>
                </a:cxn>
                <a:cxn ang="0">
                  <a:pos x="124" y="3"/>
                </a:cxn>
                <a:cxn ang="0">
                  <a:pos x="79" y="3"/>
                </a:cxn>
                <a:cxn ang="0">
                  <a:pos x="79" y="3"/>
                </a:cxn>
                <a:cxn ang="0">
                  <a:pos x="79" y="0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18" y="2"/>
                </a:cxn>
                <a:cxn ang="0">
                  <a:pos x="0" y="2"/>
                </a:cxn>
                <a:cxn ang="0">
                  <a:pos x="0" y="41"/>
                </a:cxn>
                <a:cxn ang="0">
                  <a:pos x="0" y="41"/>
                </a:cxn>
                <a:cxn ang="0">
                  <a:pos x="0" y="42"/>
                </a:cxn>
                <a:cxn ang="0">
                  <a:pos x="124" y="42"/>
                </a:cxn>
                <a:cxn ang="0">
                  <a:pos x="124" y="3"/>
                </a:cxn>
              </a:cxnLst>
              <a:rect l="0" t="0" r="r" b="b"/>
              <a:pathLst>
                <a:path w="124" h="42">
                  <a:moveTo>
                    <a:pt x="124" y="3"/>
                  </a:moveTo>
                  <a:lnTo>
                    <a:pt x="124" y="3"/>
                  </a:lnTo>
                  <a:lnTo>
                    <a:pt x="79" y="3"/>
                  </a:lnTo>
                  <a:lnTo>
                    <a:pt x="79" y="3"/>
                  </a:lnTo>
                  <a:lnTo>
                    <a:pt x="7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8" y="2"/>
                  </a:lnTo>
                  <a:lnTo>
                    <a:pt x="0" y="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2"/>
                  </a:lnTo>
                  <a:lnTo>
                    <a:pt x="124" y="42"/>
                  </a:lnTo>
                  <a:lnTo>
                    <a:pt x="124" y="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7"/>
            <p:cNvSpPr/>
            <p:nvPr/>
          </p:nvSpPr>
          <p:spPr bwMode="auto">
            <a:xfrm>
              <a:off x="4572000" y="3975765"/>
              <a:ext cx="498873" cy="167621"/>
            </a:xfrm>
            <a:custGeom>
              <a:avLst/>
              <a:gdLst/>
              <a:ahLst/>
              <a:cxnLst>
                <a:cxn ang="0">
                  <a:pos x="125" y="40"/>
                </a:cxn>
                <a:cxn ang="0">
                  <a:pos x="125" y="2"/>
                </a:cxn>
                <a:cxn ang="0">
                  <a:pos x="106" y="2"/>
                </a:cxn>
                <a:cxn ang="0">
                  <a:pos x="106" y="2"/>
                </a:cxn>
                <a:cxn ang="0">
                  <a:pos x="106" y="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47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42"/>
                </a:cxn>
                <a:cxn ang="0">
                  <a:pos x="125" y="42"/>
                </a:cxn>
                <a:cxn ang="0">
                  <a:pos x="125" y="42"/>
                </a:cxn>
                <a:cxn ang="0">
                  <a:pos x="125" y="40"/>
                </a:cxn>
                <a:cxn ang="0">
                  <a:pos x="125" y="40"/>
                </a:cxn>
              </a:cxnLst>
              <a:rect l="0" t="0" r="r" b="b"/>
              <a:pathLst>
                <a:path w="125" h="42">
                  <a:moveTo>
                    <a:pt x="125" y="40"/>
                  </a:moveTo>
                  <a:lnTo>
                    <a:pt x="125" y="2"/>
                  </a:lnTo>
                  <a:lnTo>
                    <a:pt x="106" y="2"/>
                  </a:lnTo>
                  <a:lnTo>
                    <a:pt x="106" y="2"/>
                  </a:lnTo>
                  <a:lnTo>
                    <a:pt x="10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7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42"/>
                  </a:lnTo>
                  <a:lnTo>
                    <a:pt x="125" y="42"/>
                  </a:lnTo>
                  <a:lnTo>
                    <a:pt x="125" y="42"/>
                  </a:lnTo>
                  <a:lnTo>
                    <a:pt x="125" y="40"/>
                  </a:lnTo>
                  <a:lnTo>
                    <a:pt x="125" y="4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8"/>
            <p:cNvSpPr/>
            <p:nvPr/>
          </p:nvSpPr>
          <p:spPr bwMode="auto">
            <a:xfrm>
              <a:off x="4572000" y="4143386"/>
              <a:ext cx="822141" cy="574701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13" y="35"/>
                </a:cxn>
                <a:cxn ang="0">
                  <a:pos x="24" y="37"/>
                </a:cxn>
                <a:cxn ang="0">
                  <a:pos x="36" y="40"/>
                </a:cxn>
                <a:cxn ang="0">
                  <a:pos x="46" y="43"/>
                </a:cxn>
                <a:cxn ang="0">
                  <a:pos x="57" y="48"/>
                </a:cxn>
                <a:cxn ang="0">
                  <a:pos x="67" y="54"/>
                </a:cxn>
                <a:cxn ang="0">
                  <a:pos x="75" y="59"/>
                </a:cxn>
                <a:cxn ang="0">
                  <a:pos x="84" y="67"/>
                </a:cxn>
                <a:cxn ang="0">
                  <a:pos x="92" y="75"/>
                </a:cxn>
                <a:cxn ang="0">
                  <a:pos x="99" y="82"/>
                </a:cxn>
                <a:cxn ang="0">
                  <a:pos x="105" y="92"/>
                </a:cxn>
                <a:cxn ang="0">
                  <a:pos x="109" y="101"/>
                </a:cxn>
                <a:cxn ang="0">
                  <a:pos x="114" y="111"/>
                </a:cxn>
                <a:cxn ang="0">
                  <a:pos x="117" y="122"/>
                </a:cxn>
                <a:cxn ang="0">
                  <a:pos x="119" y="133"/>
                </a:cxn>
                <a:cxn ang="0">
                  <a:pos x="120" y="144"/>
                </a:cxn>
                <a:cxn ang="0">
                  <a:pos x="126" y="144"/>
                </a:cxn>
                <a:cxn ang="0">
                  <a:pos x="206" y="144"/>
                </a:cxn>
                <a:cxn ang="0">
                  <a:pos x="206" y="144"/>
                </a:cxn>
                <a:cxn ang="0">
                  <a:pos x="199" y="133"/>
                </a:cxn>
                <a:cxn ang="0">
                  <a:pos x="181" y="102"/>
                </a:cxn>
                <a:cxn ang="0">
                  <a:pos x="154" y="56"/>
                </a:cxn>
                <a:cxn ang="0">
                  <a:pos x="140" y="29"/>
                </a:cxn>
                <a:cxn ang="0">
                  <a:pos x="125" y="0"/>
                </a:cxn>
                <a:cxn ang="0">
                  <a:pos x="125" y="0"/>
                </a:cxn>
              </a:cxnLst>
              <a:rect l="0" t="0" r="r" b="b"/>
              <a:pathLst>
                <a:path w="206" h="144">
                  <a:moveTo>
                    <a:pt x="125" y="0"/>
                  </a:moveTo>
                  <a:lnTo>
                    <a:pt x="0" y="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3" y="35"/>
                  </a:lnTo>
                  <a:lnTo>
                    <a:pt x="24" y="37"/>
                  </a:lnTo>
                  <a:lnTo>
                    <a:pt x="36" y="40"/>
                  </a:lnTo>
                  <a:lnTo>
                    <a:pt x="46" y="43"/>
                  </a:lnTo>
                  <a:lnTo>
                    <a:pt x="57" y="48"/>
                  </a:lnTo>
                  <a:lnTo>
                    <a:pt x="67" y="54"/>
                  </a:lnTo>
                  <a:lnTo>
                    <a:pt x="75" y="59"/>
                  </a:lnTo>
                  <a:lnTo>
                    <a:pt x="84" y="67"/>
                  </a:lnTo>
                  <a:lnTo>
                    <a:pt x="92" y="75"/>
                  </a:lnTo>
                  <a:lnTo>
                    <a:pt x="99" y="82"/>
                  </a:lnTo>
                  <a:lnTo>
                    <a:pt x="105" y="92"/>
                  </a:lnTo>
                  <a:lnTo>
                    <a:pt x="109" y="101"/>
                  </a:lnTo>
                  <a:lnTo>
                    <a:pt x="114" y="111"/>
                  </a:lnTo>
                  <a:lnTo>
                    <a:pt x="117" y="122"/>
                  </a:lnTo>
                  <a:lnTo>
                    <a:pt x="119" y="133"/>
                  </a:lnTo>
                  <a:lnTo>
                    <a:pt x="120" y="144"/>
                  </a:lnTo>
                  <a:lnTo>
                    <a:pt x="126" y="144"/>
                  </a:lnTo>
                  <a:lnTo>
                    <a:pt x="206" y="144"/>
                  </a:lnTo>
                  <a:lnTo>
                    <a:pt x="206" y="144"/>
                  </a:lnTo>
                  <a:lnTo>
                    <a:pt x="199" y="133"/>
                  </a:lnTo>
                  <a:lnTo>
                    <a:pt x="181" y="102"/>
                  </a:lnTo>
                  <a:lnTo>
                    <a:pt x="154" y="56"/>
                  </a:lnTo>
                  <a:lnTo>
                    <a:pt x="140" y="29"/>
                  </a:lnTo>
                  <a:lnTo>
                    <a:pt x="125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29"/>
            <p:cNvSpPr/>
            <p:nvPr/>
          </p:nvSpPr>
          <p:spPr bwMode="auto">
            <a:xfrm>
              <a:off x="4572000" y="1202035"/>
              <a:ext cx="103765" cy="502863"/>
            </a:xfrm>
            <a:custGeom>
              <a:avLst/>
              <a:gdLst/>
              <a:ahLst/>
              <a:cxnLst>
                <a:cxn ang="0">
                  <a:pos x="26" y="98"/>
                </a:cxn>
                <a:cxn ang="0">
                  <a:pos x="26" y="98"/>
                </a:cxn>
                <a:cxn ang="0">
                  <a:pos x="26" y="95"/>
                </a:cxn>
                <a:cxn ang="0">
                  <a:pos x="25" y="93"/>
                </a:cxn>
                <a:cxn ang="0">
                  <a:pos x="23" y="92"/>
                </a:cxn>
                <a:cxn ang="0">
                  <a:pos x="21" y="91"/>
                </a:cxn>
                <a:cxn ang="0">
                  <a:pos x="21" y="91"/>
                </a:cxn>
                <a:cxn ang="0">
                  <a:pos x="22" y="88"/>
                </a:cxn>
                <a:cxn ang="0">
                  <a:pos x="22" y="83"/>
                </a:cxn>
                <a:cxn ang="0">
                  <a:pos x="22" y="83"/>
                </a:cxn>
                <a:cxn ang="0">
                  <a:pos x="22" y="80"/>
                </a:cxn>
                <a:cxn ang="0">
                  <a:pos x="19" y="78"/>
                </a:cxn>
                <a:cxn ang="0">
                  <a:pos x="17" y="77"/>
                </a:cxn>
                <a:cxn ang="0">
                  <a:pos x="14" y="76"/>
                </a:cxn>
                <a:cxn ang="0">
                  <a:pos x="12" y="76"/>
                </a:cxn>
                <a:cxn ang="0">
                  <a:pos x="12" y="76"/>
                </a:cxn>
                <a:cxn ang="0">
                  <a:pos x="12" y="73"/>
                </a:cxn>
                <a:cxn ang="0">
                  <a:pos x="12" y="73"/>
                </a:cxn>
                <a:cxn ang="0">
                  <a:pos x="12" y="72"/>
                </a:cxn>
                <a:cxn ang="0">
                  <a:pos x="11" y="70"/>
                </a:cxn>
                <a:cxn ang="0">
                  <a:pos x="9" y="69"/>
                </a:cxn>
                <a:cxn ang="0">
                  <a:pos x="6" y="69"/>
                </a:cxn>
                <a:cxn ang="0">
                  <a:pos x="4" y="69"/>
                </a:cxn>
                <a:cxn ang="0">
                  <a:pos x="4" y="37"/>
                </a:cxn>
                <a:cxn ang="0">
                  <a:pos x="4" y="37"/>
                </a:cxn>
                <a:cxn ang="0">
                  <a:pos x="3" y="35"/>
                </a:cxn>
                <a:cxn ang="0">
                  <a:pos x="2" y="34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26"/>
                </a:cxn>
                <a:cxn ang="0">
                  <a:pos x="19" y="126"/>
                </a:cxn>
                <a:cxn ang="0">
                  <a:pos x="19" y="126"/>
                </a:cxn>
                <a:cxn ang="0">
                  <a:pos x="21" y="124"/>
                </a:cxn>
                <a:cxn ang="0">
                  <a:pos x="22" y="120"/>
                </a:cxn>
                <a:cxn ang="0">
                  <a:pos x="24" y="111"/>
                </a:cxn>
                <a:cxn ang="0">
                  <a:pos x="26" y="98"/>
                </a:cxn>
                <a:cxn ang="0">
                  <a:pos x="26" y="98"/>
                </a:cxn>
              </a:cxnLst>
              <a:rect l="0" t="0" r="r" b="b"/>
              <a:pathLst>
                <a:path w="26" h="126">
                  <a:moveTo>
                    <a:pt x="26" y="98"/>
                  </a:moveTo>
                  <a:lnTo>
                    <a:pt x="26" y="98"/>
                  </a:lnTo>
                  <a:lnTo>
                    <a:pt x="26" y="95"/>
                  </a:lnTo>
                  <a:lnTo>
                    <a:pt x="25" y="93"/>
                  </a:lnTo>
                  <a:lnTo>
                    <a:pt x="23" y="92"/>
                  </a:lnTo>
                  <a:lnTo>
                    <a:pt x="21" y="91"/>
                  </a:lnTo>
                  <a:lnTo>
                    <a:pt x="21" y="91"/>
                  </a:lnTo>
                  <a:lnTo>
                    <a:pt x="22" y="88"/>
                  </a:lnTo>
                  <a:lnTo>
                    <a:pt x="22" y="83"/>
                  </a:lnTo>
                  <a:lnTo>
                    <a:pt x="22" y="83"/>
                  </a:lnTo>
                  <a:lnTo>
                    <a:pt x="22" y="80"/>
                  </a:lnTo>
                  <a:lnTo>
                    <a:pt x="19" y="78"/>
                  </a:lnTo>
                  <a:lnTo>
                    <a:pt x="17" y="77"/>
                  </a:lnTo>
                  <a:lnTo>
                    <a:pt x="14" y="76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12" y="73"/>
                  </a:lnTo>
                  <a:lnTo>
                    <a:pt x="12" y="73"/>
                  </a:lnTo>
                  <a:lnTo>
                    <a:pt x="12" y="72"/>
                  </a:lnTo>
                  <a:lnTo>
                    <a:pt x="11" y="70"/>
                  </a:lnTo>
                  <a:lnTo>
                    <a:pt x="9" y="69"/>
                  </a:lnTo>
                  <a:lnTo>
                    <a:pt x="6" y="69"/>
                  </a:lnTo>
                  <a:lnTo>
                    <a:pt x="4" y="69"/>
                  </a:lnTo>
                  <a:lnTo>
                    <a:pt x="4" y="37"/>
                  </a:lnTo>
                  <a:lnTo>
                    <a:pt x="4" y="37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26"/>
                  </a:lnTo>
                  <a:lnTo>
                    <a:pt x="19" y="126"/>
                  </a:lnTo>
                  <a:lnTo>
                    <a:pt x="19" y="126"/>
                  </a:lnTo>
                  <a:lnTo>
                    <a:pt x="21" y="124"/>
                  </a:lnTo>
                  <a:lnTo>
                    <a:pt x="22" y="120"/>
                  </a:lnTo>
                  <a:lnTo>
                    <a:pt x="24" y="111"/>
                  </a:lnTo>
                  <a:lnTo>
                    <a:pt x="26" y="98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30"/>
            <p:cNvSpPr/>
            <p:nvPr/>
          </p:nvSpPr>
          <p:spPr bwMode="auto">
            <a:xfrm>
              <a:off x="4572000" y="1704898"/>
              <a:ext cx="223495" cy="1636301"/>
            </a:xfrm>
            <a:custGeom>
              <a:avLst/>
              <a:gdLst/>
              <a:ahLst/>
              <a:cxnLst>
                <a:cxn ang="0">
                  <a:pos x="56" y="410"/>
                </a:cxn>
                <a:cxn ang="0">
                  <a:pos x="56" y="410"/>
                </a:cxn>
                <a:cxn ang="0">
                  <a:pos x="46" y="346"/>
                </a:cxn>
                <a:cxn ang="0">
                  <a:pos x="39" y="297"/>
                </a:cxn>
                <a:cxn ang="0">
                  <a:pos x="33" y="243"/>
                </a:cxn>
                <a:cxn ang="0">
                  <a:pos x="26" y="183"/>
                </a:cxn>
                <a:cxn ang="0">
                  <a:pos x="22" y="122"/>
                </a:cxn>
                <a:cxn ang="0">
                  <a:pos x="18" y="59"/>
                </a:cxn>
                <a:cxn ang="0">
                  <a:pos x="17" y="30"/>
                </a:cxn>
                <a:cxn ang="0">
                  <a:pos x="17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410"/>
                </a:cxn>
                <a:cxn ang="0">
                  <a:pos x="56" y="410"/>
                </a:cxn>
              </a:cxnLst>
              <a:rect l="0" t="0" r="r" b="b"/>
              <a:pathLst>
                <a:path w="56" h="410">
                  <a:moveTo>
                    <a:pt x="56" y="410"/>
                  </a:moveTo>
                  <a:lnTo>
                    <a:pt x="56" y="410"/>
                  </a:lnTo>
                  <a:lnTo>
                    <a:pt x="46" y="346"/>
                  </a:lnTo>
                  <a:lnTo>
                    <a:pt x="39" y="297"/>
                  </a:lnTo>
                  <a:lnTo>
                    <a:pt x="33" y="243"/>
                  </a:lnTo>
                  <a:lnTo>
                    <a:pt x="26" y="183"/>
                  </a:lnTo>
                  <a:lnTo>
                    <a:pt x="22" y="122"/>
                  </a:lnTo>
                  <a:lnTo>
                    <a:pt x="18" y="59"/>
                  </a:lnTo>
                  <a:lnTo>
                    <a:pt x="17" y="3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410"/>
                  </a:lnTo>
                  <a:lnTo>
                    <a:pt x="56" y="41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31"/>
            <p:cNvSpPr/>
            <p:nvPr/>
          </p:nvSpPr>
          <p:spPr bwMode="auto">
            <a:xfrm>
              <a:off x="4572000" y="3341199"/>
              <a:ext cx="279368" cy="83812"/>
            </a:xfrm>
            <a:custGeom>
              <a:avLst/>
              <a:gdLst/>
              <a:ahLst/>
              <a:cxnLst>
                <a:cxn ang="0">
                  <a:pos x="70" y="8"/>
                </a:cxn>
                <a:cxn ang="0">
                  <a:pos x="70" y="8"/>
                </a:cxn>
                <a:cxn ang="0">
                  <a:pos x="69" y="6"/>
                </a:cxn>
                <a:cxn ang="0">
                  <a:pos x="68" y="4"/>
                </a:cxn>
                <a:cxn ang="0">
                  <a:pos x="66" y="3"/>
                </a:cxn>
                <a:cxn ang="0">
                  <a:pos x="62" y="2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6" y="0"/>
                </a:cxn>
                <a:cxn ang="0">
                  <a:pos x="0" y="0"/>
                </a:cxn>
                <a:cxn ang="0">
                  <a:pos x="0" y="21"/>
                </a:cxn>
                <a:cxn ang="0">
                  <a:pos x="63" y="21"/>
                </a:cxn>
                <a:cxn ang="0">
                  <a:pos x="63" y="21"/>
                </a:cxn>
                <a:cxn ang="0">
                  <a:pos x="67" y="18"/>
                </a:cxn>
                <a:cxn ang="0">
                  <a:pos x="68" y="14"/>
                </a:cxn>
                <a:cxn ang="0">
                  <a:pos x="70" y="8"/>
                </a:cxn>
                <a:cxn ang="0">
                  <a:pos x="70" y="8"/>
                </a:cxn>
              </a:cxnLst>
              <a:rect l="0" t="0" r="r" b="b"/>
              <a:pathLst>
                <a:path w="70" h="21">
                  <a:moveTo>
                    <a:pt x="70" y="8"/>
                  </a:moveTo>
                  <a:lnTo>
                    <a:pt x="70" y="8"/>
                  </a:lnTo>
                  <a:lnTo>
                    <a:pt x="69" y="6"/>
                  </a:lnTo>
                  <a:lnTo>
                    <a:pt x="68" y="4"/>
                  </a:lnTo>
                  <a:lnTo>
                    <a:pt x="66" y="3"/>
                  </a:lnTo>
                  <a:lnTo>
                    <a:pt x="62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63" y="21"/>
                  </a:lnTo>
                  <a:lnTo>
                    <a:pt x="63" y="21"/>
                  </a:lnTo>
                  <a:lnTo>
                    <a:pt x="67" y="18"/>
                  </a:lnTo>
                  <a:lnTo>
                    <a:pt x="68" y="14"/>
                  </a:lnTo>
                  <a:lnTo>
                    <a:pt x="70" y="8"/>
                  </a:lnTo>
                  <a:lnTo>
                    <a:pt x="70" y="8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32"/>
            <p:cNvSpPr/>
            <p:nvPr/>
          </p:nvSpPr>
          <p:spPr bwMode="auto">
            <a:xfrm>
              <a:off x="4572000" y="3425010"/>
              <a:ext cx="423043" cy="550755"/>
            </a:xfrm>
            <a:custGeom>
              <a:avLst/>
              <a:gdLst/>
              <a:ahLst/>
              <a:cxnLst>
                <a:cxn ang="0">
                  <a:pos x="59" y="1"/>
                </a:cxn>
                <a:cxn ang="0">
                  <a:pos x="62" y="1"/>
                </a:cxn>
                <a:cxn ang="0">
                  <a:pos x="62" y="1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44"/>
                </a:cxn>
                <a:cxn ang="0">
                  <a:pos x="1" y="44"/>
                </a:cxn>
                <a:cxn ang="0">
                  <a:pos x="25" y="44"/>
                </a:cxn>
                <a:cxn ang="0">
                  <a:pos x="25" y="44"/>
                </a:cxn>
                <a:cxn ang="0">
                  <a:pos x="33" y="84"/>
                </a:cxn>
                <a:cxn ang="0">
                  <a:pos x="39" y="114"/>
                </a:cxn>
                <a:cxn ang="0">
                  <a:pos x="46" y="138"/>
                </a:cxn>
                <a:cxn ang="0">
                  <a:pos x="106" y="138"/>
                </a:cxn>
                <a:cxn ang="0">
                  <a:pos x="106" y="138"/>
                </a:cxn>
                <a:cxn ang="0">
                  <a:pos x="91" y="103"/>
                </a:cxn>
                <a:cxn ang="0">
                  <a:pos x="78" y="68"/>
                </a:cxn>
                <a:cxn ang="0">
                  <a:pos x="67" y="34"/>
                </a:cxn>
                <a:cxn ang="0">
                  <a:pos x="62" y="18"/>
                </a:cxn>
                <a:cxn ang="0">
                  <a:pos x="59" y="1"/>
                </a:cxn>
                <a:cxn ang="0">
                  <a:pos x="59" y="1"/>
                </a:cxn>
              </a:cxnLst>
              <a:rect l="0" t="0" r="r" b="b"/>
              <a:pathLst>
                <a:path w="106" h="138">
                  <a:moveTo>
                    <a:pt x="59" y="1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44"/>
                  </a:lnTo>
                  <a:lnTo>
                    <a:pt x="1" y="44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33" y="84"/>
                  </a:lnTo>
                  <a:lnTo>
                    <a:pt x="39" y="114"/>
                  </a:lnTo>
                  <a:lnTo>
                    <a:pt x="46" y="138"/>
                  </a:lnTo>
                  <a:lnTo>
                    <a:pt x="106" y="138"/>
                  </a:lnTo>
                  <a:lnTo>
                    <a:pt x="106" y="138"/>
                  </a:lnTo>
                  <a:lnTo>
                    <a:pt x="91" y="103"/>
                  </a:lnTo>
                  <a:lnTo>
                    <a:pt x="78" y="68"/>
                  </a:lnTo>
                  <a:lnTo>
                    <a:pt x="67" y="34"/>
                  </a:lnTo>
                  <a:lnTo>
                    <a:pt x="62" y="18"/>
                  </a:lnTo>
                  <a:lnTo>
                    <a:pt x="59" y="1"/>
                  </a:lnTo>
                  <a:lnTo>
                    <a:pt x="59" y="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23" name="Group 86"/>
          <p:cNvGrpSpPr/>
          <p:nvPr/>
        </p:nvGrpSpPr>
        <p:grpSpPr>
          <a:xfrm>
            <a:off x="3083867" y="4293936"/>
            <a:ext cx="5250804" cy="461665"/>
            <a:chOff x="3055292" y="4340853"/>
            <a:chExt cx="5250804" cy="461521"/>
          </a:xfrm>
        </p:grpSpPr>
        <p:sp>
          <p:nvSpPr>
            <p:cNvPr id="70" name="Rectangle 69"/>
            <p:cNvSpPr/>
            <p:nvPr/>
          </p:nvSpPr>
          <p:spPr>
            <a:xfrm>
              <a:off x="3971592" y="4386440"/>
              <a:ext cx="1466127" cy="29409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3055292" y="4478606"/>
              <a:ext cx="785818" cy="1588"/>
            </a:xfrm>
            <a:prstGeom prst="line">
              <a:avLst/>
            </a:prstGeom>
            <a:ln w="12700">
              <a:solidFill>
                <a:schemeClr val="accent2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532416" y="4340853"/>
              <a:ext cx="2773680" cy="4615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ms-MY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所有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出入库、库建操作</a:t>
              </a:r>
              <a:r>
                <a:rPr lang="zh-CN" altLang="ms-MY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数据具有可追溯性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050968" y="4378249"/>
              <a:ext cx="1371597" cy="306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  <a:sym typeface="+mn-ea"/>
                </a:rPr>
                <a:t>数字化仓库</a:t>
              </a:r>
              <a:r>
                <a:rPr lang="en-US" altLang="zh-CN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1.0</a:t>
              </a:r>
            </a:p>
          </p:txBody>
        </p:sp>
      </p:grpSp>
      <p:grpSp>
        <p:nvGrpSpPr>
          <p:cNvPr id="24" name="Group 85"/>
          <p:cNvGrpSpPr/>
          <p:nvPr/>
        </p:nvGrpSpPr>
        <p:grpSpPr>
          <a:xfrm>
            <a:off x="2726677" y="3426062"/>
            <a:ext cx="5620396" cy="476768"/>
            <a:chOff x="2821292" y="3370426"/>
            <a:chExt cx="5620396" cy="476622"/>
          </a:xfrm>
        </p:grpSpPr>
        <p:sp>
          <p:nvSpPr>
            <p:cNvPr id="69" name="Rectangle 68"/>
            <p:cNvSpPr/>
            <p:nvPr/>
          </p:nvSpPr>
          <p:spPr>
            <a:xfrm>
              <a:off x="4095115" y="3385525"/>
              <a:ext cx="1471599" cy="2940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655606" y="3385525"/>
              <a:ext cx="2786082" cy="4615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 Light" pitchFamily="34" charset="0"/>
                </a:rPr>
                <a:t>利用库存数据提高生产效率，突破库容瓶颈、降低成本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173842" y="3370426"/>
              <a:ext cx="1443355" cy="3066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  <a:sym typeface="+mn-ea"/>
                </a:rPr>
                <a:t>数字化仓库</a:t>
              </a:r>
              <a:r>
                <a:rPr lang="en-US" altLang="zh-CN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  <a:sym typeface="+mn-ea"/>
                </a:rPr>
                <a:t>2.0</a:t>
              </a:r>
              <a:endParaRPr lang="zh-CN" alt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2821292" y="3505665"/>
              <a:ext cx="1143008" cy="2011"/>
            </a:xfrm>
            <a:prstGeom prst="line">
              <a:avLst/>
            </a:prstGeom>
            <a:ln w="12700">
              <a:solidFill>
                <a:schemeClr val="accent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02/ 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</a:rPr>
              <a:t>数字化仓库的演变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487295" y="3295015"/>
            <a:ext cx="6160135" cy="49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03 / 仓储物流企业面临的挑战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 bwMode="auto">
          <a:xfrm>
            <a:off x="1240391" y="1133639"/>
            <a:ext cx="236934" cy="237008"/>
            <a:chOff x="1066800" y="2209799"/>
            <a:chExt cx="315279" cy="315280"/>
          </a:xfrm>
        </p:grpSpPr>
        <p:sp>
          <p:nvSpPr>
            <p:cNvPr id="3" name="Shape 796"/>
            <p:cNvSpPr/>
            <p:nvPr/>
          </p:nvSpPr>
          <p:spPr>
            <a:xfrm>
              <a:off x="1066800" y="2209799"/>
              <a:ext cx="315279" cy="31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165">
                <a:defRPr/>
              </a:pPr>
              <a:endParaRPr>
                <a:latin typeface="+mn-lt"/>
              </a:endParaRPr>
            </a:p>
          </p:txBody>
        </p:sp>
        <p:sp>
          <p:nvSpPr>
            <p:cNvPr id="19516" name="Shape 797"/>
            <p:cNvSpPr/>
            <p:nvPr/>
          </p:nvSpPr>
          <p:spPr bwMode="auto">
            <a:xfrm>
              <a:off x="1139147" y="2295483"/>
              <a:ext cx="170585" cy="143910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4" name="Group 4"/>
          <p:cNvGrpSpPr/>
          <p:nvPr/>
        </p:nvGrpSpPr>
        <p:grpSpPr bwMode="auto">
          <a:xfrm>
            <a:off x="1239619" y="1714274"/>
            <a:ext cx="236934" cy="237008"/>
            <a:chOff x="4645616" y="2209799"/>
            <a:chExt cx="315279" cy="315280"/>
          </a:xfrm>
        </p:grpSpPr>
        <p:sp>
          <p:nvSpPr>
            <p:cNvPr id="6" name="Shape 801"/>
            <p:cNvSpPr/>
            <p:nvPr/>
          </p:nvSpPr>
          <p:spPr>
            <a:xfrm>
              <a:off x="4645616" y="2209799"/>
              <a:ext cx="315279" cy="31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165">
                <a:defRPr/>
              </a:pPr>
              <a:endParaRPr>
                <a:latin typeface="+mn-lt"/>
              </a:endParaRPr>
            </a:p>
          </p:txBody>
        </p:sp>
        <p:sp>
          <p:nvSpPr>
            <p:cNvPr id="19514" name="Shape 802"/>
            <p:cNvSpPr/>
            <p:nvPr/>
          </p:nvSpPr>
          <p:spPr bwMode="auto">
            <a:xfrm>
              <a:off x="4717963" y="2295483"/>
              <a:ext cx="170585" cy="143910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7" name="Group 10"/>
          <p:cNvGrpSpPr/>
          <p:nvPr/>
        </p:nvGrpSpPr>
        <p:grpSpPr bwMode="auto">
          <a:xfrm>
            <a:off x="1240391" y="2292196"/>
            <a:ext cx="236934" cy="237007"/>
            <a:chOff x="1066800" y="3675945"/>
            <a:chExt cx="315279" cy="315279"/>
          </a:xfrm>
        </p:grpSpPr>
        <p:sp>
          <p:nvSpPr>
            <p:cNvPr id="12" name="Shape 811"/>
            <p:cNvSpPr/>
            <p:nvPr/>
          </p:nvSpPr>
          <p:spPr>
            <a:xfrm>
              <a:off x="1066800" y="3675945"/>
              <a:ext cx="315279" cy="315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165">
                <a:defRPr/>
              </a:pPr>
              <a:endParaRPr>
                <a:latin typeface="+mn-lt"/>
              </a:endParaRPr>
            </a:p>
          </p:txBody>
        </p:sp>
        <p:sp>
          <p:nvSpPr>
            <p:cNvPr id="19510" name="Shape 812"/>
            <p:cNvSpPr/>
            <p:nvPr/>
          </p:nvSpPr>
          <p:spPr bwMode="auto">
            <a:xfrm>
              <a:off x="1139147" y="3761629"/>
              <a:ext cx="170585" cy="143910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8" name="Group 13"/>
          <p:cNvGrpSpPr/>
          <p:nvPr/>
        </p:nvGrpSpPr>
        <p:grpSpPr bwMode="auto">
          <a:xfrm>
            <a:off x="1239619" y="2897428"/>
            <a:ext cx="236934" cy="237007"/>
            <a:chOff x="4645616" y="3675945"/>
            <a:chExt cx="315279" cy="315279"/>
          </a:xfrm>
        </p:grpSpPr>
        <p:sp>
          <p:nvSpPr>
            <p:cNvPr id="15" name="Shape 816"/>
            <p:cNvSpPr/>
            <p:nvPr/>
          </p:nvSpPr>
          <p:spPr>
            <a:xfrm>
              <a:off x="4645616" y="3675945"/>
              <a:ext cx="315279" cy="315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165">
                <a:defRPr/>
              </a:pPr>
              <a:endParaRPr>
                <a:latin typeface="+mn-lt"/>
              </a:endParaRPr>
            </a:p>
          </p:txBody>
        </p:sp>
        <p:sp>
          <p:nvSpPr>
            <p:cNvPr id="19508" name="Shape 817"/>
            <p:cNvSpPr/>
            <p:nvPr/>
          </p:nvSpPr>
          <p:spPr bwMode="auto">
            <a:xfrm>
              <a:off x="4717963" y="3761629"/>
              <a:ext cx="170585" cy="143910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11" name="Group 19"/>
          <p:cNvGrpSpPr/>
          <p:nvPr/>
        </p:nvGrpSpPr>
        <p:grpSpPr bwMode="auto">
          <a:xfrm>
            <a:off x="1240391" y="3536312"/>
            <a:ext cx="236934" cy="237008"/>
            <a:chOff x="1066800" y="5218290"/>
            <a:chExt cx="315279" cy="315280"/>
          </a:xfrm>
        </p:grpSpPr>
        <p:sp>
          <p:nvSpPr>
            <p:cNvPr id="21" name="Shape 826"/>
            <p:cNvSpPr/>
            <p:nvPr/>
          </p:nvSpPr>
          <p:spPr>
            <a:xfrm>
              <a:off x="1066800" y="5218290"/>
              <a:ext cx="315279" cy="31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165">
                <a:defRPr/>
              </a:pPr>
              <a:endParaRPr>
                <a:latin typeface="+mn-lt"/>
              </a:endParaRPr>
            </a:p>
          </p:txBody>
        </p:sp>
        <p:sp>
          <p:nvSpPr>
            <p:cNvPr id="19504" name="Shape 827"/>
            <p:cNvSpPr/>
            <p:nvPr/>
          </p:nvSpPr>
          <p:spPr bwMode="auto">
            <a:xfrm>
              <a:off x="1139147" y="5303975"/>
              <a:ext cx="170585" cy="143909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sp>
        <p:nvSpPr>
          <p:cNvPr id="29" name="Text Placeholder 8"/>
          <p:cNvSpPr txBox="1"/>
          <p:nvPr/>
        </p:nvSpPr>
        <p:spPr>
          <a:xfrm>
            <a:off x="1477009" y="1133475"/>
            <a:ext cx="2986979" cy="30734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165">
              <a:defRPr/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怎样实时获取出入库订单数据</a:t>
            </a:r>
          </a:p>
        </p:txBody>
      </p:sp>
      <p:sp>
        <p:nvSpPr>
          <p:cNvPr id="31" name="Text Placeholder 8"/>
          <p:cNvSpPr txBox="1"/>
          <p:nvPr/>
        </p:nvSpPr>
        <p:spPr>
          <a:xfrm>
            <a:off x="1477010" y="1724660"/>
            <a:ext cx="1870854" cy="21526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165">
              <a:defRPr/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怎样提升出入库效率</a:t>
            </a:r>
          </a:p>
        </p:txBody>
      </p:sp>
      <p:sp>
        <p:nvSpPr>
          <p:cNvPr id="35" name="Text Placeholder 8"/>
          <p:cNvSpPr txBox="1"/>
          <p:nvPr/>
        </p:nvSpPr>
        <p:spPr>
          <a:xfrm>
            <a:off x="1477010" y="2292350"/>
            <a:ext cx="1682750" cy="31369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165">
              <a:defRPr/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怎样提升人员效率</a:t>
            </a:r>
          </a:p>
        </p:txBody>
      </p:sp>
      <p:sp>
        <p:nvSpPr>
          <p:cNvPr id="37" name="Text Placeholder 8"/>
          <p:cNvSpPr txBox="1"/>
          <p:nvPr/>
        </p:nvSpPr>
        <p:spPr>
          <a:xfrm>
            <a:off x="1488440" y="3007995"/>
            <a:ext cx="2586990" cy="2889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165">
              <a:defRPr/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怎样合理安排人员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 defTabSz="685165">
              <a:defRPr/>
            </a:pP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Text Placeholder 8"/>
          <p:cNvSpPr txBox="1"/>
          <p:nvPr/>
        </p:nvSpPr>
        <p:spPr>
          <a:xfrm>
            <a:off x="1488440" y="3541395"/>
            <a:ext cx="1948815" cy="22606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165">
              <a:defRPr/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怎样做好库存监控</a:t>
            </a:r>
          </a:p>
        </p:txBody>
      </p:sp>
      <p:sp>
        <p:nvSpPr>
          <p:cNvPr id="40" name="标题 2"/>
          <p:cNvSpPr txBox="1"/>
          <p:nvPr/>
        </p:nvSpPr>
        <p:spPr bwMode="auto">
          <a:xfrm>
            <a:off x="143508" y="29225"/>
            <a:ext cx="5736870" cy="35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292929"/>
                </a:solidFill>
                <a:ea typeface="微软雅黑" panose="020B0503020204020204" pitchFamily="34" charset="-122"/>
              </a:rPr>
              <a:t>03/ 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仓储物流</a:t>
            </a:r>
            <a:r>
              <a:rPr lang="en-US" altLang="zh-CN" dirty="0" err="1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企业</a:t>
            </a:r>
            <a:r>
              <a:rPr lang="zh-CN" altLang="en-US" dirty="0">
                <a:solidFill>
                  <a:srgbClr val="292929"/>
                </a:solidFill>
                <a:ea typeface="微软雅黑" panose="020B0503020204020204" pitchFamily="34" charset="-122"/>
                <a:sym typeface="+mn-ea"/>
              </a:rPr>
              <a:t>面临的挑战</a:t>
            </a:r>
          </a:p>
        </p:txBody>
      </p:sp>
      <p:sp>
        <p:nvSpPr>
          <p:cNvPr id="5" name="Rectangle 3"/>
          <p:cNvSpPr>
            <a:spLocks noGrp="1" noChangeAspect="1" noChangeArrowheads="1"/>
          </p:cNvSpPr>
          <p:nvPr/>
        </p:nvSpPr>
        <p:spPr bwMode="auto">
          <a:xfrm>
            <a:off x="4387215" y="602615"/>
            <a:ext cx="3642360" cy="4164330"/>
          </a:xfrm>
          <a:prstGeom prst="rect">
            <a:avLst/>
          </a:prstGeom>
          <a:blipFill dpi="0" rotWithShape="1">
            <a:blip r:embed="rId3"/>
            <a:srcRect/>
            <a:stretch>
              <a:fillRect t="5042" b="-3051"/>
            </a:stretch>
          </a:blipFill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endParaRPr lang="zh-CN" altLang="zh-CN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自定义 5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85251"/>
      </a:accent1>
      <a:accent2>
        <a:srgbClr val="EEE895"/>
      </a:accent2>
      <a:accent3>
        <a:srgbClr val="585251"/>
      </a:accent3>
      <a:accent4>
        <a:srgbClr val="EEE895"/>
      </a:accent4>
      <a:accent5>
        <a:srgbClr val="585251"/>
      </a:accent5>
      <a:accent6>
        <a:srgbClr val="EEE89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666</Words>
  <Application>Microsoft Office PowerPoint</Application>
  <PresentationFormat>自定义</PresentationFormat>
  <Paragraphs>110</Paragraphs>
  <Slides>19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Open Sans</vt:lpstr>
      <vt:lpstr>方正兰亭超细黑简体</vt:lpstr>
      <vt:lpstr>宋体</vt:lpstr>
      <vt:lpstr>微软雅黑</vt:lpstr>
      <vt:lpstr>Arial</vt:lpstr>
      <vt:lpstr>Calibri</vt:lpstr>
      <vt:lpstr>Wingdings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dc:description>www.1ppt.com</dc:description>
  <cp:lastModifiedBy>Color</cp:lastModifiedBy>
  <cp:revision>410</cp:revision>
  <dcterms:created xsi:type="dcterms:W3CDTF">2017-06-09T15:26:00Z</dcterms:created>
  <dcterms:modified xsi:type="dcterms:W3CDTF">2019-03-07T08:56:13Z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13</vt:lpwstr>
  </property>
  <property fmtid="{D5CDD505-2E9C-101B-9397-08002B2CF9AE}" pid="3" name="KSOProductBuildVer">
    <vt:lpwstr>2052-10.1.0.7669</vt:lpwstr>
  </property>
</Properties>
</file>