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312" r:id="rId3"/>
    <p:sldId id="340" r:id="rId4"/>
    <p:sldId id="281" r:id="rId5"/>
    <p:sldId id="328" r:id="rId6"/>
    <p:sldId id="342" r:id="rId7"/>
    <p:sldId id="313" r:id="rId8"/>
    <p:sldId id="341" r:id="rId9"/>
    <p:sldId id="311" r:id="rId10"/>
    <p:sldId id="315" r:id="rId11"/>
    <p:sldId id="329" r:id="rId12"/>
    <p:sldId id="316" r:id="rId13"/>
    <p:sldId id="317" r:id="rId14"/>
    <p:sldId id="318" r:id="rId15"/>
    <p:sldId id="320" r:id="rId16"/>
    <p:sldId id="319" r:id="rId17"/>
    <p:sldId id="343" r:id="rId18"/>
    <p:sldId id="314" r:id="rId19"/>
    <p:sldId id="285" r:id="rId20"/>
  </p:sldIdLst>
  <p:sldSz cx="9144000" cy="514508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4">
          <p15:clr>
            <a:srgbClr val="A4A3A4"/>
          </p15:clr>
        </p15:guide>
        <p15:guide id="2" pos="2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51" d="100"/>
          <a:sy n="151" d="100"/>
        </p:scale>
        <p:origin x="456" y="132"/>
      </p:cViewPr>
      <p:guideLst>
        <p:guide orient="horz" pos="1534"/>
        <p:guide pos="2834"/>
      </p:guideLst>
    </p:cSldViewPr>
  </p:slideViewPr>
  <p:notesTextViewPr>
    <p:cViewPr>
      <p:scale>
        <a:sx n="100" d="100"/>
        <a:sy n="100" d="100"/>
      </p:scale>
      <p:origin x="0" y="0"/>
    </p:cViewPr>
  </p:notesTextViewPr>
  <p:sorterViewPr>
    <p:cViewPr>
      <p:scale>
        <a:sx n="186" d="100"/>
        <a:sy n="18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0B4A33-8CC6-4A9D-99BB-1801B6CFF545}" type="datetimeFigureOut">
              <a:rPr lang="zh-CN" altLang="en-US" smtClean="0"/>
              <a:t>2018/12/18</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F57741-1FBC-46E9-B013-86EC6A7C2E15}"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AF57741-1FBC-46E9-B013-86EC6A7C2E15}"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12</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13</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14</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15</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16</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4DF715-C661-4A4B-BB5A-CE67FF753190}" type="slidenum">
              <a:rPr lang="zh-CN" altLang="en-US" smtClean="0"/>
              <a:t>17</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18</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4DF715-C661-4A4B-BB5A-CE67FF753190}"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4DF715-C661-4A4B-BB5A-CE67FF753190}"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EFFE4F62-605D-4A72-9B78-2AF5B0B98AE9}"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4DF715-C661-4A4B-BB5A-CE67FF753190}"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4DF715-C661-4A4B-BB5A-CE67FF753190}" type="slidenum">
              <a:rPr lang="zh-CN" altLang="en-US" smtClean="0"/>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313"/>
            <a:ext cx="7772400" cy="1102859"/>
          </a:xfrm>
        </p:spPr>
        <p:txBody>
          <a:bodyPr/>
          <a:lstStyle/>
          <a:p>
            <a:r>
              <a:rPr lang="zh-CN" altLang="en-US"/>
              <a:t>单击此处编辑母版标题样式</a:t>
            </a:r>
          </a:p>
        </p:txBody>
      </p:sp>
      <p:sp>
        <p:nvSpPr>
          <p:cNvPr id="3" name="副标题 2"/>
          <p:cNvSpPr>
            <a:spLocks noGrp="1"/>
          </p:cNvSpPr>
          <p:nvPr>
            <p:ph type="subTitle" idx="1"/>
          </p:nvPr>
        </p:nvSpPr>
        <p:spPr>
          <a:xfrm>
            <a:off x="1371600" y="2915550"/>
            <a:ext cx="6400800" cy="13148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8" name="矩形 7"/>
          <p:cNvSpPr/>
          <p:nvPr userDrawn="1"/>
        </p:nvSpPr>
        <p:spPr>
          <a:xfrm>
            <a:off x="6156176" y="4480756"/>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素材下载：</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图表下载：</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优秀</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Word</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www.1ppt.com/word/              Excel</a:t>
            </a:r>
            <a:r>
              <a:rPr kumimoji="0" lang="zh-CN" altLang="en-US" sz="100" b="0" i="0" u="none" strike="noStrike" kern="0" cap="none" spc="0" normalizeH="0" baseline="0" noProof="0" dirty="0">
                <a:ln>
                  <a:noFill/>
                </a:ln>
                <a:solidFill>
                  <a:prstClr val="white"/>
                </a:solidFill>
                <a:effectLst/>
                <a:uLnTx/>
                <a:uFillTx/>
              </a:rPr>
              <a:t>教程：</a:t>
            </a:r>
            <a:r>
              <a:rPr kumimoji="0" lang="en-US" altLang="zh-CN" sz="100" b="0" i="0" u="none" strike="noStrike" kern="0" cap="none" spc="0" normalizeH="0" baseline="0" noProof="0" dirty="0">
                <a:ln>
                  <a:noFill/>
                </a:ln>
                <a:solidFill>
                  <a:prstClr val="white"/>
                </a:solidFill>
                <a:effectLst/>
                <a:uLnTx/>
                <a:uFillTx/>
              </a:rPr>
              <a:t>www.1ppt.com/excel/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资料下载：</a:t>
            </a:r>
            <a:r>
              <a:rPr kumimoji="0" lang="en-US" altLang="zh-CN" sz="100" b="0" i="0" u="none" strike="noStrike" kern="0" cap="none" spc="0" normalizeH="0" baseline="0" noProof="0" dirty="0">
                <a:ln>
                  <a:noFill/>
                </a:ln>
                <a:solidFill>
                  <a:prstClr val="white"/>
                </a:solidFill>
                <a:effectLst/>
                <a:uLnTx/>
                <a:uFillTx/>
              </a:rPr>
              <a:t>www.1ppt.com/ziliao/                PPT</a:t>
            </a:r>
            <a:r>
              <a:rPr kumimoji="0" lang="zh-CN" altLang="en-US" sz="100" b="0" i="0" u="none" strike="noStrike" kern="0" cap="none" spc="0" normalizeH="0" baseline="0" noProof="0" dirty="0">
                <a:ln>
                  <a:noFill/>
                </a:ln>
                <a:solidFill>
                  <a:prstClr val="white"/>
                </a:solidFill>
                <a:effectLst/>
                <a:uLnTx/>
                <a:uFillTx/>
              </a:rPr>
              <a:t>课件下载：</a:t>
            </a:r>
            <a:r>
              <a:rPr kumimoji="0" lang="en-US" altLang="zh-CN" sz="100" b="0" i="0" u="none" strike="noStrike" kern="0" cap="none" spc="0" normalizeH="0" baseline="0" noProof="0" dirty="0">
                <a:ln>
                  <a:noFill/>
                </a:ln>
                <a:solidFill>
                  <a:prstClr val="white"/>
                </a:solidFill>
                <a:effectLst/>
                <a:uLnTx/>
                <a:uFillTx/>
              </a:rPr>
              <a:t>www.1ppt.com/kejian/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范文下载：</a:t>
            </a:r>
            <a:r>
              <a:rPr kumimoji="0" lang="en-US" altLang="zh-CN" sz="100" b="0" i="0" u="none" strike="noStrike" kern="0" cap="none" spc="0" normalizeH="0" baseline="0" noProof="0" dirty="0">
                <a:ln>
                  <a:noFill/>
                </a:ln>
                <a:solidFill>
                  <a:prstClr val="white"/>
                </a:solidFill>
                <a:effectLst/>
                <a:uLnTx/>
                <a:uFillTx/>
              </a:rPr>
              <a:t>www.1ppt.com/fanwen/             </a:t>
            </a:r>
            <a:r>
              <a:rPr kumimoji="0" lang="zh-CN" altLang="en-US" sz="100" b="0" i="0" u="none" strike="noStrike" kern="0" cap="none" spc="0" normalizeH="0" baseline="0" noProof="0" dirty="0">
                <a:ln>
                  <a:noFill/>
                </a:ln>
                <a:solidFill>
                  <a:prstClr val="white"/>
                </a:solidFill>
                <a:effectLst/>
                <a:uLnTx/>
                <a:uFillTx/>
              </a:rPr>
              <a:t>试卷下载：</a:t>
            </a:r>
            <a:r>
              <a:rPr kumimoji="0" lang="en-US" altLang="zh-CN" sz="100" b="0" i="0" u="none" strike="noStrike" kern="0" cap="none" spc="0" normalizeH="0" baseline="0" noProof="0" dirty="0">
                <a:ln>
                  <a:noFill/>
                </a:ln>
                <a:solidFill>
                  <a:prstClr val="white"/>
                </a:solidFill>
                <a:effectLst/>
                <a:uLnTx/>
                <a:uFillTx/>
              </a:rPr>
              <a:t>www.1ppt.com/shiti/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教案下载：</a:t>
            </a:r>
            <a:r>
              <a:rPr kumimoji="0" lang="en-US" altLang="zh-CN" sz="100" b="0" i="0" u="none" strike="noStrike" kern="0" cap="none" spc="0" normalizeH="0" baseline="0" noProof="0" dirty="0">
                <a:ln>
                  <a:noFill/>
                </a:ln>
                <a:solidFill>
                  <a:prstClr val="white"/>
                </a:solidFill>
                <a:effectLst/>
                <a:uLnTx/>
                <a:uFillTx/>
              </a:rPr>
              <a:t>www.1ppt.com/jiaoan/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 </a:t>
            </a:r>
            <a:endParaRPr kumimoji="0" lang="zh-CN" altLang="en-US" sz="100" b="0" i="0" u="none" strike="noStrike" kern="0" cap="none" spc="0" normalizeH="0" baseline="0" noProof="0" dirty="0">
              <a:ln>
                <a:noFill/>
              </a:ln>
              <a:solidFill>
                <a:prstClr val="white"/>
              </a:solidFill>
              <a:effectLst/>
              <a:uLnTx/>
              <a:uFillTx/>
            </a:endParaRPr>
          </a:p>
        </p:txBody>
      </p:sp>
      <p:sp>
        <p:nvSpPr>
          <p:cNvPr id="2" name="竖排标题 1"/>
          <p:cNvSpPr>
            <a:spLocks noGrp="1"/>
          </p:cNvSpPr>
          <p:nvPr>
            <p:ph type="title" orient="vert"/>
          </p:nvPr>
        </p:nvSpPr>
        <p:spPr>
          <a:xfrm>
            <a:off x="6629400" y="154829"/>
            <a:ext cx="2057400" cy="329309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154829"/>
            <a:ext cx="6019800" cy="329309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内容与标题">
    <p:spTree>
      <p:nvGrpSpPr>
        <p:cNvPr id="1" name=""/>
        <p:cNvGrpSpPr/>
        <p:nvPr/>
      </p:nvGrpSpPr>
      <p:grpSpPr>
        <a:xfrm>
          <a:off x="0" y="0"/>
          <a:ext cx="0" cy="0"/>
          <a:chOff x="0" y="0"/>
          <a:chExt cx="0" cy="0"/>
        </a:xfrm>
      </p:grpSpPr>
      <p:sp>
        <p:nvSpPr>
          <p:cNvPr id="20" name="图片占位符 2"/>
          <p:cNvSpPr>
            <a:spLocks noGrp="1"/>
          </p:cNvSpPr>
          <p:nvPr>
            <p:ph type="pic" sz="quarter" idx="11"/>
          </p:nvPr>
        </p:nvSpPr>
        <p:spPr>
          <a:xfrm rot="19473986">
            <a:off x="1119313" y="1342178"/>
            <a:ext cx="1432775" cy="17686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a:defRPr sz="600"/>
            </a:lvl1pPr>
          </a:lstStyle>
          <a:p>
            <a:endParaRPr lang="zh-CN" altLang="en-US"/>
          </a:p>
        </p:txBody>
      </p:sp>
      <p:sp>
        <p:nvSpPr>
          <p:cNvPr id="22" name="图片占位符 2"/>
          <p:cNvSpPr>
            <a:spLocks noGrp="1"/>
          </p:cNvSpPr>
          <p:nvPr>
            <p:ph type="pic" sz="quarter" idx="12"/>
          </p:nvPr>
        </p:nvSpPr>
        <p:spPr>
          <a:xfrm rot="19473986">
            <a:off x="1978733" y="1342178"/>
            <a:ext cx="1432775" cy="17686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a:defRPr sz="600"/>
            </a:lvl1pPr>
          </a:lstStyle>
          <a:p>
            <a:endParaRPr lang="zh-CN" altLang="en-US"/>
          </a:p>
        </p:txBody>
      </p:sp>
      <p:sp>
        <p:nvSpPr>
          <p:cNvPr id="24" name="图片占位符 2"/>
          <p:cNvSpPr>
            <a:spLocks noGrp="1"/>
          </p:cNvSpPr>
          <p:nvPr>
            <p:ph type="pic" sz="quarter" idx="13"/>
          </p:nvPr>
        </p:nvSpPr>
        <p:spPr>
          <a:xfrm rot="19473986">
            <a:off x="3035374" y="1355884"/>
            <a:ext cx="1432775" cy="17686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a:defRPr sz="600"/>
            </a:lvl1pPr>
          </a:lstStyle>
          <a:p>
            <a:endParaRPr lang="zh-CN" altLang="en-US"/>
          </a:p>
        </p:txBody>
      </p:sp>
      <p:sp>
        <p:nvSpPr>
          <p:cNvPr id="26" name="图片占位符 2"/>
          <p:cNvSpPr>
            <a:spLocks noGrp="1"/>
          </p:cNvSpPr>
          <p:nvPr>
            <p:ph type="pic" sz="quarter" idx="14"/>
          </p:nvPr>
        </p:nvSpPr>
        <p:spPr>
          <a:xfrm rot="19473986">
            <a:off x="5178947" y="1356181"/>
            <a:ext cx="1432775" cy="17686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a:defRPr sz="600"/>
            </a:lvl1pPr>
          </a:lstStyle>
          <a:p>
            <a:endParaRPr lang="zh-CN" altLang="en-US"/>
          </a:p>
        </p:txBody>
      </p:sp>
      <p:sp>
        <p:nvSpPr>
          <p:cNvPr id="28" name="图片占位符 2"/>
          <p:cNvSpPr>
            <a:spLocks noGrp="1"/>
          </p:cNvSpPr>
          <p:nvPr>
            <p:ph type="pic" sz="quarter" idx="15"/>
          </p:nvPr>
        </p:nvSpPr>
        <p:spPr>
          <a:xfrm rot="19473986">
            <a:off x="6326275" y="1356477"/>
            <a:ext cx="1432775" cy="17686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a:defRPr sz="600"/>
            </a:lvl1pPr>
          </a:lstStyle>
          <a:p>
            <a:endParaRPr lang="zh-CN" altLang="en-US"/>
          </a:p>
        </p:txBody>
      </p:sp>
      <p:sp>
        <p:nvSpPr>
          <p:cNvPr id="13" name="图片占位符 13"/>
          <p:cNvSpPr>
            <a:spLocks noGrp="1"/>
          </p:cNvSpPr>
          <p:nvPr>
            <p:ph type="pic" sz="quarter" idx="10"/>
          </p:nvPr>
        </p:nvSpPr>
        <p:spPr>
          <a:xfrm>
            <a:off x="-1568031" y="-692295"/>
            <a:ext cx="2247901" cy="20651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a:defRPr lang="zh-CN" altLang="en-US" sz="600"/>
            </a:lvl1pPr>
          </a:lstStyle>
          <a:p>
            <a:pPr lvl="0"/>
            <a:endParaRPr lang="zh-CN" altLang="en-US"/>
          </a:p>
        </p:txBody>
      </p:sp>
      <p:sp>
        <p:nvSpPr>
          <p:cNvPr id="8" name="矩形 7"/>
          <p:cNvSpPr/>
          <p:nvPr userDrawn="1"/>
        </p:nvSpPr>
        <p:spPr>
          <a:xfrm>
            <a:off x="254" y="52264"/>
            <a:ext cx="96418" cy="337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165"/>
            <a:endParaRPr lang="zh-CN" altLang="en-US" sz="1400" dirty="0">
              <a:solidFill>
                <a:srgbClr val="E7E6E6">
                  <a:lumMod val="50000"/>
                </a:srgbClr>
              </a:solidFill>
              <a:cs typeface="+mn-ea"/>
              <a:sym typeface="+mn-lt"/>
            </a:endParaRPr>
          </a:p>
        </p:txBody>
      </p:sp>
      <p:cxnSp>
        <p:nvCxnSpPr>
          <p:cNvPr id="10" name="直接连接符 9"/>
          <p:cNvCxnSpPr/>
          <p:nvPr userDrawn="1"/>
        </p:nvCxnSpPr>
        <p:spPr>
          <a:xfrm>
            <a:off x="0" y="484312"/>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0" y="448308"/>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a:extLst>
              <a:ext uri="{FF2B5EF4-FFF2-40B4-BE49-F238E27FC236}">
                <a16:creationId xmlns:a16="http://schemas.microsoft.com/office/drawing/2014/main" id="{7E6C6580-FDAA-4AC9-BFE3-4F2E49F607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400" y="106569"/>
            <a:ext cx="900099" cy="228775"/>
          </a:xfrm>
          <a:prstGeom prst="rect">
            <a:avLst/>
          </a:prstGeom>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1+#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par>
                                <p:cTn id="9" presetID="35" presetClass="path" presetSubtype="0" repeatCount="2000" autoRev="1" fill="hold" grpId="1" nodeType="withEffect">
                                  <p:stCondLst>
                                    <p:cond delay="500"/>
                                  </p:stCondLst>
                                  <p:childTnLst>
                                    <p:animMotion origin="layout" path="M -1.04167E-6 -0.00324 L -0.0681 -0.00324 " pathEditMode="relative" rAng="0" ptsTypes="AA">
                                      <p:cBhvr>
                                        <p:cTn id="10" dur="2000" fill="hold"/>
                                        <p:tgtEl>
                                          <p:spTgt spid="20"/>
                                        </p:tgtEl>
                                        <p:attrNameLst>
                                          <p:attrName>ppt_x</p:attrName>
                                          <p:attrName>ppt_y</p:attrName>
                                        </p:attrNameLst>
                                      </p:cBhvr>
                                      <p:rCtr x="-3411" y="0"/>
                                    </p:animMotion>
                                  </p:childTnLst>
                                </p:cTn>
                              </p:par>
                              <p:par>
                                <p:cTn id="11" presetID="2" presetClass="entr" presetSubtype="2" fill="hold" grpId="0" nodeType="withEffect">
                                  <p:stCondLst>
                                    <p:cond delay="150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1+#ppt_w/2"/>
                                          </p:val>
                                        </p:tav>
                                        <p:tav tm="100000">
                                          <p:val>
                                            <p:strVal val="#ppt_x"/>
                                          </p:val>
                                        </p:tav>
                                      </p:tavLst>
                                    </p:anim>
                                    <p:anim calcmode="lin" valueType="num">
                                      <p:cBhvr additive="base">
                                        <p:cTn id="14" dur="500" fill="hold"/>
                                        <p:tgtEl>
                                          <p:spTgt spid="22"/>
                                        </p:tgtEl>
                                        <p:attrNameLst>
                                          <p:attrName>ppt_y</p:attrName>
                                        </p:attrNameLst>
                                      </p:cBhvr>
                                      <p:tavLst>
                                        <p:tav tm="0">
                                          <p:val>
                                            <p:strVal val="#ppt_y"/>
                                          </p:val>
                                        </p:tav>
                                        <p:tav tm="100000">
                                          <p:val>
                                            <p:strVal val="#ppt_y"/>
                                          </p:val>
                                        </p:tav>
                                      </p:tavLst>
                                    </p:anim>
                                  </p:childTnLst>
                                </p:cTn>
                              </p:par>
                              <p:par>
                                <p:cTn id="15" presetID="35" presetClass="path" presetSubtype="0" repeatCount="2000" autoRev="1" fill="hold" grpId="1" nodeType="withEffect">
                                  <p:stCondLst>
                                    <p:cond delay="2000"/>
                                  </p:stCondLst>
                                  <p:childTnLst>
                                    <p:animMotion origin="layout" path="M -1.45833E-6 -0.00324 L -0.0681 -0.00324 " pathEditMode="relative" rAng="0" ptsTypes="AA">
                                      <p:cBhvr>
                                        <p:cTn id="16" dur="2000" fill="hold"/>
                                        <p:tgtEl>
                                          <p:spTgt spid="22"/>
                                        </p:tgtEl>
                                        <p:attrNameLst>
                                          <p:attrName>ppt_x</p:attrName>
                                          <p:attrName>ppt_y</p:attrName>
                                        </p:attrNameLst>
                                      </p:cBhvr>
                                      <p:rCtr x="-3411" y="0"/>
                                    </p:animMotion>
                                  </p:childTnLst>
                                </p:cTn>
                              </p:par>
                              <p:par>
                                <p:cTn id="17" presetID="2" presetClass="entr" presetSubtype="2" fill="hold" grpId="0" nodeType="withEffect">
                                  <p:stCondLst>
                                    <p:cond delay="300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1+#ppt_w/2"/>
                                          </p:val>
                                        </p:tav>
                                        <p:tav tm="100000">
                                          <p:val>
                                            <p:strVal val="#ppt_x"/>
                                          </p:val>
                                        </p:tav>
                                      </p:tavLst>
                                    </p:anim>
                                    <p:anim calcmode="lin" valueType="num">
                                      <p:cBhvr additive="base">
                                        <p:cTn id="20" dur="500" fill="hold"/>
                                        <p:tgtEl>
                                          <p:spTgt spid="24"/>
                                        </p:tgtEl>
                                        <p:attrNameLst>
                                          <p:attrName>ppt_y</p:attrName>
                                        </p:attrNameLst>
                                      </p:cBhvr>
                                      <p:tavLst>
                                        <p:tav tm="0">
                                          <p:val>
                                            <p:strVal val="#ppt_y"/>
                                          </p:val>
                                        </p:tav>
                                        <p:tav tm="100000">
                                          <p:val>
                                            <p:strVal val="#ppt_y"/>
                                          </p:val>
                                        </p:tav>
                                      </p:tavLst>
                                    </p:anim>
                                  </p:childTnLst>
                                </p:cTn>
                              </p:par>
                              <p:par>
                                <p:cTn id="21" presetID="35" presetClass="path" presetSubtype="0" repeatCount="2000" autoRev="1" fill="hold" grpId="1" nodeType="withEffect">
                                  <p:stCondLst>
                                    <p:cond delay="3500"/>
                                  </p:stCondLst>
                                  <p:childTnLst>
                                    <p:animMotion origin="layout" path="M 3.54167E-6 -0.00325 L -0.0681 -0.00325 " pathEditMode="relative" rAng="0" ptsTypes="AA">
                                      <p:cBhvr>
                                        <p:cTn id="22" dur="2000" fill="hold"/>
                                        <p:tgtEl>
                                          <p:spTgt spid="24"/>
                                        </p:tgtEl>
                                        <p:attrNameLst>
                                          <p:attrName>ppt_x</p:attrName>
                                          <p:attrName>ppt_y</p:attrName>
                                        </p:attrNameLst>
                                      </p:cBhvr>
                                      <p:rCtr x="-3411" y="0"/>
                                    </p:animMotion>
                                  </p:childTnLst>
                                </p:cTn>
                              </p:par>
                              <p:par>
                                <p:cTn id="23" presetID="2" presetClass="entr" presetSubtype="2" fill="hold" grpId="0" nodeType="withEffect">
                                  <p:stCondLst>
                                    <p:cond delay="4000"/>
                                  </p:stCondLst>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1+#ppt_w/2"/>
                                          </p:val>
                                        </p:tav>
                                        <p:tav tm="100000">
                                          <p:val>
                                            <p:strVal val="#ppt_x"/>
                                          </p:val>
                                        </p:tav>
                                      </p:tavLst>
                                    </p:anim>
                                    <p:anim calcmode="lin" valueType="num">
                                      <p:cBhvr additive="base">
                                        <p:cTn id="26" dur="500" fill="hold"/>
                                        <p:tgtEl>
                                          <p:spTgt spid="26"/>
                                        </p:tgtEl>
                                        <p:attrNameLst>
                                          <p:attrName>ppt_y</p:attrName>
                                        </p:attrNameLst>
                                      </p:cBhvr>
                                      <p:tavLst>
                                        <p:tav tm="0">
                                          <p:val>
                                            <p:strVal val="#ppt_y"/>
                                          </p:val>
                                        </p:tav>
                                        <p:tav tm="100000">
                                          <p:val>
                                            <p:strVal val="#ppt_y"/>
                                          </p:val>
                                        </p:tav>
                                      </p:tavLst>
                                    </p:anim>
                                  </p:childTnLst>
                                </p:cTn>
                              </p:par>
                              <p:par>
                                <p:cTn id="27" presetID="35" presetClass="path" presetSubtype="0" repeatCount="2000" autoRev="1" fill="hold" grpId="1" nodeType="withEffect">
                                  <p:stCondLst>
                                    <p:cond delay="4500"/>
                                  </p:stCondLst>
                                  <p:childTnLst>
                                    <p:animMotion origin="layout" path="M -1.45833E-6 -0.00324 L -0.0681 -0.00324 " pathEditMode="relative" rAng="0" ptsTypes="AA">
                                      <p:cBhvr>
                                        <p:cTn id="28" dur="2000" fill="hold"/>
                                        <p:tgtEl>
                                          <p:spTgt spid="26"/>
                                        </p:tgtEl>
                                        <p:attrNameLst>
                                          <p:attrName>ppt_x</p:attrName>
                                          <p:attrName>ppt_y</p:attrName>
                                        </p:attrNameLst>
                                      </p:cBhvr>
                                      <p:rCtr x="-3411" y="0"/>
                                    </p:animMotion>
                                  </p:childTnLst>
                                </p:cTn>
                              </p:par>
                              <p:par>
                                <p:cTn id="29" presetID="2" presetClass="entr" presetSubtype="2" fill="hold" grpId="0" nodeType="withEffect">
                                  <p:stCondLst>
                                    <p:cond delay="500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1+#ppt_w/2"/>
                                          </p:val>
                                        </p:tav>
                                        <p:tav tm="100000">
                                          <p:val>
                                            <p:strVal val="#ppt_x"/>
                                          </p:val>
                                        </p:tav>
                                      </p:tavLst>
                                    </p:anim>
                                    <p:anim calcmode="lin" valueType="num">
                                      <p:cBhvr additive="base">
                                        <p:cTn id="32" dur="500" fill="hold"/>
                                        <p:tgtEl>
                                          <p:spTgt spid="28"/>
                                        </p:tgtEl>
                                        <p:attrNameLst>
                                          <p:attrName>ppt_y</p:attrName>
                                        </p:attrNameLst>
                                      </p:cBhvr>
                                      <p:tavLst>
                                        <p:tav tm="0">
                                          <p:val>
                                            <p:strVal val="#ppt_y"/>
                                          </p:val>
                                        </p:tav>
                                        <p:tav tm="100000">
                                          <p:val>
                                            <p:strVal val="#ppt_y"/>
                                          </p:val>
                                        </p:tav>
                                      </p:tavLst>
                                    </p:anim>
                                  </p:childTnLst>
                                </p:cTn>
                              </p:par>
                              <p:par>
                                <p:cTn id="33" presetID="35" presetClass="path" presetSubtype="0" repeatCount="2000" autoRev="1" fill="hold" grpId="1" nodeType="withEffect">
                                  <p:stCondLst>
                                    <p:cond delay="5500"/>
                                  </p:stCondLst>
                                  <p:childTnLst>
                                    <p:animMotion origin="layout" path="M 1.38889E-6 -0.00324 L -0.06806 -0.00324 " pathEditMode="relative" rAng="0" ptsTypes="AA">
                                      <p:cBhvr>
                                        <p:cTn id="34" dur="2000" fill="hold"/>
                                        <p:tgtEl>
                                          <p:spTgt spid="28"/>
                                        </p:tgtEl>
                                        <p:attrNameLst>
                                          <p:attrName>ppt_x</p:attrName>
                                          <p:attrName>ppt_y</p:attrName>
                                        </p:attrNameLst>
                                      </p:cBhvr>
                                      <p:rCtr x="-340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2" grpId="0" animBg="1"/>
      <p:bldP spid="22" grpId="1" animBg="1"/>
      <p:bldP spid="24" grpId="0" animBg="1"/>
      <p:bldP spid="24" grpId="1" animBg="1"/>
      <p:bldP spid="26" grpId="0" animBg="1"/>
      <p:bldP spid="26" grpId="1" animBg="1"/>
      <p:bldP spid="28" grpId="0" animBg="1"/>
      <p:bldP spid="28" grpId="1"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0_自定义版式">
    <p:spTree>
      <p:nvGrpSpPr>
        <p:cNvPr id="1" name=""/>
        <p:cNvGrpSpPr/>
        <p:nvPr/>
      </p:nvGrpSpPr>
      <p:grpSpPr>
        <a:xfrm>
          <a:off x="0" y="0"/>
          <a:ext cx="0" cy="0"/>
          <a:chOff x="0" y="0"/>
          <a:chExt cx="0" cy="0"/>
        </a:xfrm>
      </p:grpSpPr>
      <p:sp>
        <p:nvSpPr>
          <p:cNvPr id="2" name="矩形 1"/>
          <p:cNvSpPr/>
          <p:nvPr userDrawn="1"/>
        </p:nvSpPr>
        <p:spPr>
          <a:xfrm>
            <a:off x="254" y="52264"/>
            <a:ext cx="96418" cy="337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165"/>
            <a:endParaRPr lang="zh-CN" altLang="en-US" sz="1400" dirty="0">
              <a:solidFill>
                <a:srgbClr val="E7E6E6">
                  <a:lumMod val="50000"/>
                </a:srgbClr>
              </a:solidFill>
              <a:cs typeface="+mn-ea"/>
              <a:sym typeface="+mn-lt"/>
            </a:endParaRPr>
          </a:p>
        </p:txBody>
      </p:sp>
      <p:cxnSp>
        <p:nvCxnSpPr>
          <p:cNvPr id="4" name="直接连接符 3"/>
          <p:cNvCxnSpPr/>
          <p:nvPr userDrawn="1"/>
        </p:nvCxnSpPr>
        <p:spPr>
          <a:xfrm>
            <a:off x="0" y="448308"/>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直接连接符 5"/>
          <p:cNvCxnSpPr/>
          <p:nvPr userDrawn="1"/>
        </p:nvCxnSpPr>
        <p:spPr>
          <a:xfrm>
            <a:off x="0" y="484312"/>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图片 6">
            <a:extLst>
              <a:ext uri="{FF2B5EF4-FFF2-40B4-BE49-F238E27FC236}">
                <a16:creationId xmlns:a16="http://schemas.microsoft.com/office/drawing/2014/main" id="{87E32D0F-473A-4BB8-8523-74CD89782F3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400" y="106569"/>
            <a:ext cx="900099" cy="228775"/>
          </a:xfrm>
          <a:prstGeom prst="rect">
            <a:avLst/>
          </a:prstGeom>
        </p:spPr>
      </p:pic>
    </p:spTree>
  </p:cSld>
  <p:clrMapOvr>
    <a:masterClrMapping/>
  </p:clrMapOvr>
  <p:transition spd="med" advClick="0" advTm="0">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Tree>
  </p:cSld>
  <p:clrMapOvr>
    <a:masterClrMapping/>
  </p:clrMapOvr>
  <p:transition spd="med" advClick="0" advTm="0">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6196"/>
            <a:ext cx="7772400" cy="1021872"/>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708"/>
            <a:ext cx="7772400" cy="11254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690"/>
            <a:ext cx="4040188"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660"/>
            <a:ext cx="4040188"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690"/>
            <a:ext cx="4041775"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660"/>
            <a:ext cx="4041775"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400" y="106569"/>
            <a:ext cx="900099" cy="228775"/>
          </a:xfrm>
          <a:prstGeom prst="rect">
            <a:avLst/>
          </a:prstGeom>
        </p:spPr>
      </p:pic>
      <p:sp>
        <p:nvSpPr>
          <p:cNvPr id="2" name="日期占位符 1"/>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D6D0CF6-0F7D-4653-8535-B9F68734AF5D}" type="slidenum">
              <a:rPr lang="zh-CN" altLang="en-US" smtClean="0"/>
              <a:t>‹#›</a:t>
            </a:fld>
            <a:endParaRPr lang="zh-CN" altLang="en-US"/>
          </a:p>
        </p:txBody>
      </p:sp>
      <p:sp>
        <p:nvSpPr>
          <p:cNvPr id="5" name="矩形 4"/>
          <p:cNvSpPr/>
          <p:nvPr userDrawn="1"/>
        </p:nvSpPr>
        <p:spPr>
          <a:xfrm>
            <a:off x="254" y="52264"/>
            <a:ext cx="96418" cy="337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rtlCol="0" anchor="ctr"/>
          <a:lstStyle/>
          <a:p>
            <a:pPr algn="ctr" defTabSz="685165"/>
            <a:endParaRPr lang="zh-CN" altLang="en-US" sz="1400" dirty="0">
              <a:solidFill>
                <a:srgbClr val="E7E6E6">
                  <a:lumMod val="50000"/>
                </a:srgbClr>
              </a:solidFill>
              <a:cs typeface="+mn-ea"/>
              <a:sym typeface="+mn-lt"/>
            </a:endParaRPr>
          </a:p>
        </p:txBody>
      </p:sp>
      <p:cxnSp>
        <p:nvCxnSpPr>
          <p:cNvPr id="16" name="直接连接符 15"/>
          <p:cNvCxnSpPr/>
          <p:nvPr userDrawn="1"/>
        </p:nvCxnSpPr>
        <p:spPr>
          <a:xfrm>
            <a:off x="0" y="448308"/>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a:off x="0" y="484312"/>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851"/>
            <a:ext cx="3008313" cy="871807"/>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851"/>
            <a:ext cx="5111750" cy="43911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658"/>
            <a:ext cx="3008313" cy="35193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561"/>
            <a:ext cx="5486400" cy="425185"/>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723"/>
            <a:ext cx="5486400" cy="30870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6746"/>
            <a:ext cx="5486400" cy="6038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1F886BA-5FC7-4C45-9AF2-D10BC1540A8E}" type="datetimeFigureOut">
              <a:rPr lang="zh-CN" altLang="en-US" smtClean="0"/>
              <a:t>2018/12/18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6D0CF6-0F7D-4653-8535-B9F68734AF5D}" type="slidenum">
              <a:rPr lang="zh-CN" altLang="en-US" smtClean="0"/>
              <a:t>‹#›</a:t>
            </a:fld>
            <a:endParaRPr lang="zh-CN" altLang="en-US"/>
          </a:p>
        </p:txBody>
      </p:sp>
    </p:spTree>
  </p:cSld>
  <p:clrMapOvr>
    <a:masterClrMapping/>
  </p:clrMapOvr>
  <p:transition spd="med" advClick="0" advTm="0">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6042"/>
            <a:ext cx="8229600" cy="85751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521"/>
            <a:ext cx="8229600" cy="339552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8735"/>
            <a:ext cx="2133600" cy="273928"/>
          </a:xfrm>
          <a:prstGeom prst="rect">
            <a:avLst/>
          </a:prstGeom>
        </p:spPr>
        <p:txBody>
          <a:bodyPr vert="horz" lIns="91440" tIns="45720" rIns="91440" bIns="45720" rtlCol="0" anchor="ctr"/>
          <a:lstStyle>
            <a:lvl1pPr algn="l">
              <a:defRPr sz="1200">
                <a:solidFill>
                  <a:schemeClr val="tx1">
                    <a:tint val="75000"/>
                  </a:schemeClr>
                </a:solidFill>
              </a:defRPr>
            </a:lvl1pPr>
          </a:lstStyle>
          <a:p>
            <a:fld id="{C1F886BA-5FC7-4C45-9AF2-D10BC1540A8E}" type="datetimeFigureOut">
              <a:rPr lang="zh-CN" altLang="en-US" smtClean="0"/>
              <a:t>2018/12/18</a:t>
            </a:fld>
            <a:endParaRPr lang="zh-CN" altLang="en-US"/>
          </a:p>
        </p:txBody>
      </p:sp>
      <p:sp>
        <p:nvSpPr>
          <p:cNvPr id="5" name="页脚占位符 4"/>
          <p:cNvSpPr>
            <a:spLocks noGrp="1"/>
          </p:cNvSpPr>
          <p:nvPr>
            <p:ph type="ftr" sz="quarter" idx="3"/>
          </p:nvPr>
        </p:nvSpPr>
        <p:spPr>
          <a:xfrm>
            <a:off x="3124200" y="4768735"/>
            <a:ext cx="2895600" cy="27392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8735"/>
            <a:ext cx="2133600" cy="273928"/>
          </a:xfrm>
          <a:prstGeom prst="rect">
            <a:avLst/>
          </a:prstGeom>
        </p:spPr>
        <p:txBody>
          <a:bodyPr vert="horz" lIns="91440" tIns="45720" rIns="91440" bIns="45720" rtlCol="0" anchor="ctr"/>
          <a:lstStyle>
            <a:lvl1pPr algn="r">
              <a:defRPr sz="1200">
                <a:solidFill>
                  <a:schemeClr val="tx1">
                    <a:tint val="75000"/>
                  </a:schemeClr>
                </a:solidFill>
              </a:defRPr>
            </a:lvl1pPr>
          </a:lstStyle>
          <a:p>
            <a:fld id="{DD6D0CF6-0F7D-4653-8535-B9F68734AF5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advClick="0" advTm="0">
    <p:random/>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3.xml"/><Relationship Id="rId7" Type="http://schemas.openxmlformats.org/officeDocument/2006/relationships/image" Target="../media/image2.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2.pn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Layout" Target="../slideLayouts/slideLayout1.xml"/><Relationship Id="rId5" Type="http://schemas.openxmlformats.org/officeDocument/2006/relationships/tags" Target="../tags/tag9.xml"/><Relationship Id="rId4" Type="http://schemas.openxmlformats.org/officeDocument/2006/relationships/tags" Target="../tags/tag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7" cstate="screen">
            <a:extLst>
              <a:ext uri="{28A0092B-C50C-407E-A947-70E740481C1C}">
                <a14:useLocalDpi xmlns:a14="http://schemas.microsoft.com/office/drawing/2010/main" val="0"/>
              </a:ext>
            </a:extLst>
          </a:blip>
          <a:srcRect l="17632" r="49845" b="47264"/>
          <a:stretch>
            <a:fillRect/>
          </a:stretch>
        </p:blipFill>
        <p:spPr>
          <a:xfrm>
            <a:off x="6192180" y="17780"/>
            <a:ext cx="2124236" cy="3616660"/>
          </a:xfrm>
          <a:prstGeom prst="rect">
            <a:avLst/>
          </a:prstGeom>
        </p:spPr>
      </p:pic>
      <p:sp>
        <p:nvSpPr>
          <p:cNvPr id="6" name="PA_文本框 6"/>
          <p:cNvSpPr txBox="1"/>
          <p:nvPr>
            <p:custDataLst>
              <p:tags r:id="rId1"/>
            </p:custDataLst>
          </p:nvPr>
        </p:nvSpPr>
        <p:spPr>
          <a:xfrm>
            <a:off x="1086344" y="2108670"/>
            <a:ext cx="4852610" cy="565604"/>
          </a:xfrm>
          <a:prstGeom prst="rect">
            <a:avLst/>
          </a:prstGeom>
          <a:noFill/>
        </p:spPr>
        <p:txBody>
          <a:bodyPr wrap="none" rtlCol="0" anchor="ctr">
            <a:spAutoFit/>
          </a:bodyPr>
          <a:lstStyle/>
          <a:p>
            <a:pPr>
              <a:lnSpc>
                <a:spcPct val="120000"/>
              </a:lnSpc>
            </a:pPr>
            <a:r>
              <a:rPr lang="zh-CN" altLang="en-US" sz="2800" b="1" dirty="0">
                <a:solidFill>
                  <a:schemeClr val="accent1"/>
                </a:solidFill>
                <a:latin typeface="方正兰亭超细黑简体" panose="03000509000000000000" pitchFamily="2" charset="-122"/>
                <a:ea typeface="方正兰亭超细黑简体" panose="03000509000000000000" pitchFamily="2" charset="-122"/>
              </a:rPr>
              <a:t>苏州嘉逸璞科技有限公司介绍</a:t>
            </a:r>
          </a:p>
        </p:txBody>
      </p:sp>
      <p:sp>
        <p:nvSpPr>
          <p:cNvPr id="7" name="PA_半闭框 7"/>
          <p:cNvSpPr/>
          <p:nvPr>
            <p:custDataLst>
              <p:tags r:id="rId2"/>
            </p:custDataLst>
          </p:nvPr>
        </p:nvSpPr>
        <p:spPr>
          <a:xfrm>
            <a:off x="1007795" y="1905386"/>
            <a:ext cx="2124236" cy="972108"/>
          </a:xfrm>
          <a:prstGeom prst="halfFrame">
            <a:avLst>
              <a:gd name="adj1" fmla="val 889"/>
              <a:gd name="adj2" fmla="val 1333"/>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1" name="PA_文本框 6"/>
          <p:cNvSpPr txBox="1"/>
          <p:nvPr>
            <p:custDataLst>
              <p:tags r:id="rId3"/>
            </p:custDataLst>
          </p:nvPr>
        </p:nvSpPr>
        <p:spPr>
          <a:xfrm>
            <a:off x="1188042" y="4365517"/>
            <a:ext cx="3262432" cy="534035"/>
          </a:xfrm>
          <a:prstGeom prst="rect">
            <a:avLst/>
          </a:prstGeom>
          <a:noFill/>
        </p:spPr>
        <p:txBody>
          <a:bodyPr wrap="square" rtlCol="0" anchor="ctr">
            <a:spAutoFit/>
          </a:bodyPr>
          <a:lstStyle/>
          <a:p>
            <a:pPr>
              <a:lnSpc>
                <a:spcPct val="120000"/>
              </a:lnSpc>
            </a:pPr>
            <a:r>
              <a:rPr lang="zh-CN" altLang="en-US" sz="2400" dirty="0">
                <a:solidFill>
                  <a:schemeClr val="tx1">
                    <a:lumMod val="75000"/>
                    <a:lumOff val="25000"/>
                  </a:schemeClr>
                </a:solidFill>
                <a:latin typeface="微软雅黑" panose="020B0503020204020204" pitchFamily="34" charset="-122"/>
                <a:ea typeface="微软雅黑" panose="020B0503020204020204" pitchFamily="34" charset="-122"/>
              </a:rPr>
              <a:t>嘉逸璞</a:t>
            </a:r>
          </a:p>
        </p:txBody>
      </p:sp>
      <p:sp>
        <p:nvSpPr>
          <p:cNvPr id="12" name="PA_半闭框 7"/>
          <p:cNvSpPr/>
          <p:nvPr>
            <p:custDataLst>
              <p:tags r:id="rId4"/>
            </p:custDataLst>
          </p:nvPr>
        </p:nvSpPr>
        <p:spPr>
          <a:xfrm flipH="1" flipV="1">
            <a:off x="4039126" y="2108670"/>
            <a:ext cx="1899828" cy="675692"/>
          </a:xfrm>
          <a:prstGeom prst="halfFrame">
            <a:avLst>
              <a:gd name="adj1" fmla="val 889"/>
              <a:gd name="adj2" fmla="val 1333"/>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pic>
        <p:nvPicPr>
          <p:cNvPr id="14" name="图片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0842" y="4416951"/>
            <a:ext cx="457200" cy="431165"/>
          </a:xfrm>
          <a:prstGeom prst="rect">
            <a:avLst/>
          </a:prstGeom>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2500"/>
                            </p:stCondLst>
                            <p:childTnLst>
                              <p:par>
                                <p:cTn id="14" presetID="21" presetClass="entr" presetSubtype="1"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heel(1)">
                                      <p:cBhvr>
                                        <p:cTn id="16" dur="2000"/>
                                        <p:tgtEl>
                                          <p:spTgt spid="14"/>
                                        </p:tgtEl>
                                      </p:cBhvr>
                                    </p:animEffect>
                                  </p:childTnLst>
                                </p:cTn>
                              </p:par>
                            </p:childTnLst>
                          </p:cTn>
                        </p:par>
                        <p:par>
                          <p:cTn id="17" fill="hold">
                            <p:stCondLst>
                              <p:cond delay="4500"/>
                            </p:stCondLst>
                            <p:childTnLst>
                              <p:par>
                                <p:cTn id="18" presetID="2" presetClass="entr" presetSubtype="1"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0-#ppt_h/2"/>
                                          </p:val>
                                        </p:tav>
                                        <p:tav tm="100000">
                                          <p:val>
                                            <p:strVal val="#ppt_y"/>
                                          </p:val>
                                        </p:tav>
                                      </p:tavLst>
                                    </p:anim>
                                  </p:childTnLst>
                                </p:cTn>
                              </p:par>
                            </p:childTnLst>
                          </p:cTn>
                        </p:par>
                        <p:par>
                          <p:cTn id="22" fill="hold">
                            <p:stCondLst>
                              <p:cond delay="5000"/>
                            </p:stCondLst>
                            <p:childTnLst>
                              <p:par>
                                <p:cTn id="23" presetID="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2000" fill="hold"/>
                                        <p:tgtEl>
                                          <p:spTgt spid="7"/>
                                        </p:tgtEl>
                                        <p:attrNameLst>
                                          <p:attrName>ppt_x</p:attrName>
                                        </p:attrNameLst>
                                      </p:cBhvr>
                                      <p:tavLst>
                                        <p:tav tm="0">
                                          <p:val>
                                            <p:strVal val="0-#ppt_w/2"/>
                                          </p:val>
                                        </p:tav>
                                        <p:tav tm="100000">
                                          <p:val>
                                            <p:strVal val="#ppt_x"/>
                                          </p:val>
                                        </p:tav>
                                      </p:tavLst>
                                    </p:anim>
                                    <p:anim calcmode="lin" valueType="num">
                                      <p:cBhvr additive="base">
                                        <p:cTn id="26" dur="2000" fill="hold"/>
                                        <p:tgtEl>
                                          <p:spTgt spid="7"/>
                                        </p:tgtEl>
                                        <p:attrNameLst>
                                          <p:attrName>ppt_y</p:attrName>
                                        </p:attrNameLst>
                                      </p:cBhvr>
                                      <p:tavLst>
                                        <p:tav tm="0">
                                          <p:val>
                                            <p:strVal val="#ppt_y"/>
                                          </p:val>
                                        </p:tav>
                                        <p:tav tm="100000">
                                          <p:val>
                                            <p:strVal val="#ppt_y"/>
                                          </p:val>
                                        </p:tav>
                                      </p:tavLst>
                                    </p:anim>
                                  </p:childTnLst>
                                </p:cTn>
                              </p:par>
                            </p:childTnLst>
                          </p:cTn>
                        </p:par>
                        <p:par>
                          <p:cTn id="27" fill="hold">
                            <p:stCondLst>
                              <p:cond delay="7000"/>
                            </p:stCondLst>
                            <p:childTnLst>
                              <p:par>
                                <p:cTn id="28" presetID="53" presetClass="entr" presetSubtype="16" fill="hold" grpId="0" nodeType="after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1000" fill="hold"/>
                                        <p:tgtEl>
                                          <p:spTgt spid="6"/>
                                        </p:tgtEl>
                                        <p:attrNameLst>
                                          <p:attrName>ppt_w</p:attrName>
                                        </p:attrNameLst>
                                      </p:cBhvr>
                                      <p:tavLst>
                                        <p:tav tm="0">
                                          <p:val>
                                            <p:fltVal val="0"/>
                                          </p:val>
                                        </p:tav>
                                        <p:tav tm="100000">
                                          <p:val>
                                            <p:strVal val="#ppt_w"/>
                                          </p:val>
                                        </p:tav>
                                      </p:tavLst>
                                    </p:anim>
                                    <p:anim calcmode="lin" valueType="num">
                                      <p:cBhvr>
                                        <p:cTn id="31" dur="1000" fill="hold"/>
                                        <p:tgtEl>
                                          <p:spTgt spid="6"/>
                                        </p:tgtEl>
                                        <p:attrNameLst>
                                          <p:attrName>ppt_h</p:attrName>
                                        </p:attrNameLst>
                                      </p:cBhvr>
                                      <p:tavLst>
                                        <p:tav tm="0">
                                          <p:val>
                                            <p:fltVal val="0"/>
                                          </p:val>
                                        </p:tav>
                                        <p:tav tm="100000">
                                          <p:val>
                                            <p:strVal val="#ppt_h"/>
                                          </p:val>
                                        </p:tav>
                                      </p:tavLst>
                                    </p:anim>
                                    <p:animEffect transition="in" filter="fade">
                                      <p:cBhvr>
                                        <p:cTn id="32" dur="1000"/>
                                        <p:tgtEl>
                                          <p:spTgt spid="6"/>
                                        </p:tgtEl>
                                      </p:cBhvr>
                                    </p:animEffect>
                                  </p:childTnLst>
                                </p:cTn>
                              </p:par>
                            </p:childTnLst>
                          </p:cTn>
                        </p:par>
                        <p:par>
                          <p:cTn id="33" fill="hold">
                            <p:stCondLst>
                              <p:cond delay="8000"/>
                            </p:stCondLst>
                            <p:childTnLst>
                              <p:par>
                                <p:cTn id="34" presetID="2" presetClass="entr" presetSubtype="2"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2000" fill="hold"/>
                                        <p:tgtEl>
                                          <p:spTgt spid="12"/>
                                        </p:tgtEl>
                                        <p:attrNameLst>
                                          <p:attrName>ppt_x</p:attrName>
                                        </p:attrNameLst>
                                      </p:cBhvr>
                                      <p:tavLst>
                                        <p:tav tm="0">
                                          <p:val>
                                            <p:strVal val="1+#ppt_w/2"/>
                                          </p:val>
                                        </p:tav>
                                        <p:tav tm="100000">
                                          <p:val>
                                            <p:strVal val="#ppt_x"/>
                                          </p:val>
                                        </p:tav>
                                      </p:tavLst>
                                    </p:anim>
                                    <p:anim calcmode="lin" valueType="num">
                                      <p:cBhvr additive="base">
                                        <p:cTn id="37"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ldLvl="0" animBg="1" autoUpdateAnimBg="0"/>
      <p:bldP spid="11" grpId="0"/>
      <p:bldP spid="12" grpId="0" bldLvl="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030693" y="830918"/>
            <a:ext cx="0" cy="4314170"/>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grpSp>
        <p:nvGrpSpPr>
          <p:cNvPr id="2" name="组合 29"/>
          <p:cNvGrpSpPr/>
          <p:nvPr/>
        </p:nvGrpSpPr>
        <p:grpSpPr bwMode="auto">
          <a:xfrm>
            <a:off x="3765595" y="1496834"/>
            <a:ext cx="550833" cy="552620"/>
            <a:chOff x="2307521" y="2283162"/>
            <a:chExt cx="551398" cy="551398"/>
          </a:xfrm>
        </p:grpSpPr>
        <p:sp>
          <p:nvSpPr>
            <p:cNvPr id="31" name="矩形 30"/>
            <p:cNvSpPr/>
            <p:nvPr/>
          </p:nvSpPr>
          <p:spPr>
            <a:xfrm>
              <a:off x="2307521" y="2283162"/>
              <a:ext cx="551398" cy="551398"/>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1" name="五角星 40"/>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组合 46"/>
          <p:cNvGrpSpPr/>
          <p:nvPr/>
        </p:nvGrpSpPr>
        <p:grpSpPr bwMode="auto">
          <a:xfrm>
            <a:off x="3765595" y="3643797"/>
            <a:ext cx="550833" cy="552620"/>
            <a:chOff x="2307521" y="2283162"/>
            <a:chExt cx="551398" cy="551398"/>
          </a:xfrm>
        </p:grpSpPr>
        <p:sp>
          <p:nvSpPr>
            <p:cNvPr id="48" name="矩形 47"/>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9" name="五角星 48"/>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6" name="组合 7"/>
          <p:cNvGrpSpPr/>
          <p:nvPr/>
        </p:nvGrpSpPr>
        <p:grpSpPr bwMode="auto">
          <a:xfrm>
            <a:off x="713740" y="1029335"/>
            <a:ext cx="2405381" cy="591322"/>
            <a:chOff x="4267635" y="871337"/>
            <a:chExt cx="2404069" cy="220922"/>
          </a:xfrm>
        </p:grpSpPr>
        <p:sp>
          <p:nvSpPr>
            <p:cNvPr id="21" name="文本框 66"/>
            <p:cNvSpPr txBox="1">
              <a:spLocks noChangeArrowheads="1"/>
            </p:cNvSpPr>
            <p:nvPr/>
          </p:nvSpPr>
          <p:spPr bwMode="auto">
            <a:xfrm>
              <a:off x="4351410" y="988822"/>
              <a:ext cx="2320294" cy="1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a:lnSpc>
                  <a:spcPct val="150000"/>
                </a:lnSpc>
              </a:pP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无法实时跟踪订单完成状况</a:t>
              </a:r>
            </a:p>
          </p:txBody>
        </p:sp>
        <p:sp>
          <p:nvSpPr>
            <p:cNvPr id="22" name="文本框 66"/>
            <p:cNvSpPr txBox="1">
              <a:spLocks noChangeArrowheads="1"/>
            </p:cNvSpPr>
            <p:nvPr/>
          </p:nvSpPr>
          <p:spPr bwMode="auto">
            <a:xfrm>
              <a:off x="4267635" y="871337"/>
              <a:ext cx="2192729" cy="80425"/>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lgn="l"/>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问题描述：</a:t>
              </a:r>
            </a:p>
          </p:txBody>
        </p:sp>
      </p:grpSp>
      <p:sp>
        <p:nvSpPr>
          <p:cNvPr id="11" name="文本框 66"/>
          <p:cNvSpPr txBox="1">
            <a:spLocks noChangeArrowheads="1"/>
          </p:cNvSpPr>
          <p:nvPr/>
        </p:nvSpPr>
        <p:spPr bwMode="auto">
          <a:xfrm>
            <a:off x="797561" y="2880199"/>
            <a:ext cx="2321560" cy="1075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1.</a:t>
            </a: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根据客户自定义周期系统实时提供订单完成状态</a:t>
            </a:r>
          </a:p>
          <a:p>
            <a:pPr algn="l">
              <a:lnSpc>
                <a:spcPct val="150000"/>
              </a:lnSpc>
            </a:pPr>
            <a:r>
              <a:rPr lang="en-US" altLang="zh-CN"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2.</a:t>
            </a: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对未达标周期可进行原因分析及查询</a:t>
            </a:r>
          </a:p>
        </p:txBody>
      </p:sp>
      <p:pic>
        <p:nvPicPr>
          <p:cNvPr id="4" name="图片 3" descr="webwxgetmsgimg[2]"/>
          <p:cNvPicPr>
            <a:picLocks noChangeAspect="1"/>
          </p:cNvPicPr>
          <p:nvPr/>
        </p:nvPicPr>
        <p:blipFill>
          <a:blip r:embed="rId3"/>
          <a:stretch>
            <a:fillRect/>
          </a:stretch>
        </p:blipFill>
        <p:spPr>
          <a:xfrm>
            <a:off x="4798695" y="660400"/>
            <a:ext cx="3776980" cy="1814195"/>
          </a:xfrm>
          <a:prstGeom prst="rect">
            <a:avLst/>
          </a:prstGeom>
        </p:spPr>
      </p:pic>
      <p:pic>
        <p:nvPicPr>
          <p:cNvPr id="9" name="图片 8" descr="webwxgetmsgimg[3]"/>
          <p:cNvPicPr>
            <a:picLocks noChangeAspect="1"/>
          </p:cNvPicPr>
          <p:nvPr/>
        </p:nvPicPr>
        <p:blipFill>
          <a:blip r:embed="rId4"/>
          <a:stretch>
            <a:fillRect/>
          </a:stretch>
        </p:blipFill>
        <p:spPr>
          <a:xfrm>
            <a:off x="5290820" y="2864485"/>
            <a:ext cx="3159125" cy="2096770"/>
          </a:xfrm>
          <a:prstGeom prst="rect">
            <a:avLst/>
          </a:prstGeom>
        </p:spPr>
      </p:pic>
      <p:sp>
        <p:nvSpPr>
          <p:cNvPr id="10" name="下箭头 9"/>
          <p:cNvSpPr/>
          <p:nvPr/>
        </p:nvSpPr>
        <p:spPr>
          <a:xfrm>
            <a:off x="5600700" y="2411730"/>
            <a:ext cx="197485" cy="452755"/>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标题 2">
            <a:extLst>
              <a:ext uri="{FF2B5EF4-FFF2-40B4-BE49-F238E27FC236}">
                <a16:creationId xmlns:a16="http://schemas.microsoft.com/office/drawing/2014/main" id="{18CCC1B7-A53A-4570-B126-970DFE29D975}"/>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03/ </a:t>
            </a:r>
            <a:r>
              <a:rPr lang="zh-CN" altLang="en-US" dirty="0">
                <a:solidFill>
                  <a:srgbClr val="292929"/>
                </a:solidFill>
                <a:ea typeface="微软雅黑" panose="020B0503020204020204" pitchFamily="34" charset="-122"/>
                <a:sym typeface="Arial" panose="020B0604020202020204" pitchFamily="34" charset="0"/>
              </a:rPr>
              <a:t>生产状况混乱</a:t>
            </a:r>
            <a:r>
              <a:rPr lang="en-US" altLang="zh-CN" dirty="0">
                <a:solidFill>
                  <a:srgbClr val="292929"/>
                </a:solidFill>
                <a:ea typeface="微软雅黑" panose="020B0503020204020204" pitchFamily="34" charset="-122"/>
                <a:sym typeface="Arial" panose="020B0604020202020204" pitchFamily="34" charset="0"/>
              </a:rPr>
              <a:t>-</a:t>
            </a:r>
            <a:r>
              <a:rPr lang="zh-CN" altLang="en-US" dirty="0">
                <a:solidFill>
                  <a:srgbClr val="292929"/>
                </a:solidFill>
                <a:ea typeface="微软雅黑" panose="020B0503020204020204" pitchFamily="34" charset="-122"/>
                <a:sym typeface="Arial" panose="020B0604020202020204" pitchFamily="34" charset="0"/>
              </a:rPr>
              <a:t>问题解决方案</a:t>
            </a:r>
          </a:p>
          <a:p>
            <a:endParaRPr lang="zh-CN" altLang="en-US" dirty="0">
              <a:solidFill>
                <a:srgbClr val="292929"/>
              </a:solidFill>
              <a:ea typeface="微软雅黑" panose="020B0503020204020204" pitchFamily="34" charset="-122"/>
            </a:endParaRPr>
          </a:p>
        </p:txBody>
      </p:sp>
      <p:sp>
        <p:nvSpPr>
          <p:cNvPr id="19" name="文本框 66">
            <a:extLst>
              <a:ext uri="{FF2B5EF4-FFF2-40B4-BE49-F238E27FC236}">
                <a16:creationId xmlns:a16="http://schemas.microsoft.com/office/drawing/2014/main" id="{DD4A10AA-89F9-43E4-AA42-49ED4F6337AD}"/>
              </a:ext>
            </a:extLst>
          </p:cNvPr>
          <p:cNvSpPr txBox="1">
            <a:spLocks noChangeArrowheads="1"/>
          </p:cNvSpPr>
          <p:nvPr/>
        </p:nvSpPr>
        <p:spPr bwMode="auto">
          <a:xfrm>
            <a:off x="713740" y="2567348"/>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解决方案：</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750"/>
                                        <p:tgtEl>
                                          <p:spTgt spid="5"/>
                                        </p:tgtEl>
                                      </p:cBhvr>
                                    </p:animEffect>
                                  </p:childTnLst>
                                </p:cTn>
                              </p:par>
                              <p:par>
                                <p:cTn id="8" presetID="53" presetClass="entr" presetSubtype="16" fill="hold" nodeType="withEffect">
                                  <p:stCondLst>
                                    <p:cond delay="200"/>
                                  </p:stCondLst>
                                  <p:childTnLst>
                                    <p:set>
                                      <p:cBhvr>
                                        <p:cTn id="9" dur="1" fill="hold">
                                          <p:stCondLst>
                                            <p:cond delay="0"/>
                                          </p:stCondLst>
                                        </p:cTn>
                                        <p:tgtEl>
                                          <p:spTgt spid="2"/>
                                        </p:tgtEl>
                                        <p:attrNameLst>
                                          <p:attrName>style.visibility</p:attrName>
                                        </p:attrNameLst>
                                      </p:cBhvr>
                                      <p:to>
                                        <p:strVal val="visible"/>
                                      </p:to>
                                    </p:set>
                                    <p:anim calcmode="lin" valueType="num">
                                      <p:cBhvr>
                                        <p:cTn id="10" dur="750" fill="hold"/>
                                        <p:tgtEl>
                                          <p:spTgt spid="2"/>
                                        </p:tgtEl>
                                        <p:attrNameLst>
                                          <p:attrName>ppt_w</p:attrName>
                                        </p:attrNameLst>
                                      </p:cBhvr>
                                      <p:tavLst>
                                        <p:tav tm="0">
                                          <p:val>
                                            <p:fltVal val="0"/>
                                          </p:val>
                                        </p:tav>
                                        <p:tav tm="100000">
                                          <p:val>
                                            <p:strVal val="#ppt_w"/>
                                          </p:val>
                                        </p:tav>
                                      </p:tavLst>
                                    </p:anim>
                                    <p:anim calcmode="lin" valueType="num">
                                      <p:cBhvr>
                                        <p:cTn id="11" dur="750" fill="hold"/>
                                        <p:tgtEl>
                                          <p:spTgt spid="2"/>
                                        </p:tgtEl>
                                        <p:attrNameLst>
                                          <p:attrName>ppt_h</p:attrName>
                                        </p:attrNameLst>
                                      </p:cBhvr>
                                      <p:tavLst>
                                        <p:tav tm="0">
                                          <p:val>
                                            <p:fltVal val="0"/>
                                          </p:val>
                                        </p:tav>
                                        <p:tav tm="100000">
                                          <p:val>
                                            <p:strVal val="#ppt_h"/>
                                          </p:val>
                                        </p:tav>
                                      </p:tavLst>
                                    </p:anim>
                                    <p:animEffect transition="in" filter="fade">
                                      <p:cBhvr>
                                        <p:cTn id="12" dur="750"/>
                                        <p:tgtEl>
                                          <p:spTgt spid="2"/>
                                        </p:tgtEl>
                                      </p:cBhvr>
                                    </p:animEffect>
                                  </p:childTnLst>
                                </p:cTn>
                              </p:par>
                              <p:par>
                                <p:cTn id="13" presetID="53" presetClass="entr" presetSubtype="16" fill="hold"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750" fill="hold"/>
                                        <p:tgtEl>
                                          <p:spTgt spid="3"/>
                                        </p:tgtEl>
                                        <p:attrNameLst>
                                          <p:attrName>ppt_w</p:attrName>
                                        </p:attrNameLst>
                                      </p:cBhvr>
                                      <p:tavLst>
                                        <p:tav tm="0">
                                          <p:val>
                                            <p:fltVal val="0"/>
                                          </p:val>
                                        </p:tav>
                                        <p:tav tm="100000">
                                          <p:val>
                                            <p:strVal val="#ppt_w"/>
                                          </p:val>
                                        </p:tav>
                                      </p:tavLst>
                                    </p:anim>
                                    <p:anim calcmode="lin" valueType="num">
                                      <p:cBhvr>
                                        <p:cTn id="16" dur="750" fill="hold"/>
                                        <p:tgtEl>
                                          <p:spTgt spid="3"/>
                                        </p:tgtEl>
                                        <p:attrNameLst>
                                          <p:attrName>ppt_h</p:attrName>
                                        </p:attrNameLst>
                                      </p:cBhvr>
                                      <p:tavLst>
                                        <p:tav tm="0">
                                          <p:val>
                                            <p:fltVal val="0"/>
                                          </p:val>
                                        </p:tav>
                                        <p:tav tm="100000">
                                          <p:val>
                                            <p:strVal val="#ppt_h"/>
                                          </p:val>
                                        </p:tav>
                                      </p:tavLst>
                                    </p:anim>
                                    <p:animEffect transition="in" filter="fade">
                                      <p:cBhvr>
                                        <p:cTn id="17" dur="750"/>
                                        <p:tgtEl>
                                          <p:spTgt spid="3"/>
                                        </p:tgtEl>
                                      </p:cBhvr>
                                    </p:animEffect>
                                  </p:childTnLst>
                                </p:cTn>
                              </p:par>
                              <p:par>
                                <p:cTn id="18" presetID="2" presetClass="entr" presetSubtype="2"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1000" fill="hold"/>
                                        <p:tgtEl>
                                          <p:spTgt spid="6"/>
                                        </p:tgtEl>
                                        <p:attrNameLst>
                                          <p:attrName>ppt_x</p:attrName>
                                        </p:attrNameLst>
                                      </p:cBhvr>
                                      <p:tavLst>
                                        <p:tav tm="0">
                                          <p:val>
                                            <p:strVal val="1+#ppt_w/2"/>
                                          </p:val>
                                        </p:tav>
                                        <p:tav tm="100000">
                                          <p:val>
                                            <p:strVal val="#ppt_x"/>
                                          </p:val>
                                        </p:tav>
                                      </p:tavLst>
                                    </p:anim>
                                    <p:anim calcmode="lin" valueType="num">
                                      <p:cBhvr additive="base">
                                        <p:cTn id="21"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030693" y="830918"/>
            <a:ext cx="0" cy="4314170"/>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grpSp>
        <p:nvGrpSpPr>
          <p:cNvPr id="2" name="组合 29"/>
          <p:cNvGrpSpPr/>
          <p:nvPr/>
        </p:nvGrpSpPr>
        <p:grpSpPr bwMode="auto">
          <a:xfrm>
            <a:off x="3765595" y="1496834"/>
            <a:ext cx="550833" cy="552620"/>
            <a:chOff x="2307521" y="2283162"/>
            <a:chExt cx="551398" cy="551398"/>
          </a:xfrm>
        </p:grpSpPr>
        <p:sp>
          <p:nvSpPr>
            <p:cNvPr id="31" name="矩形 30"/>
            <p:cNvSpPr/>
            <p:nvPr/>
          </p:nvSpPr>
          <p:spPr>
            <a:xfrm>
              <a:off x="2307521" y="2283162"/>
              <a:ext cx="551398" cy="551398"/>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1" name="五角星 40"/>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组合 46"/>
          <p:cNvGrpSpPr/>
          <p:nvPr/>
        </p:nvGrpSpPr>
        <p:grpSpPr bwMode="auto">
          <a:xfrm>
            <a:off x="3765595" y="3643797"/>
            <a:ext cx="550833" cy="552620"/>
            <a:chOff x="2307521" y="2283162"/>
            <a:chExt cx="551398" cy="551398"/>
          </a:xfrm>
        </p:grpSpPr>
        <p:sp>
          <p:nvSpPr>
            <p:cNvPr id="48" name="矩形 47"/>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9" name="五角星 48"/>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文本框 66"/>
          <p:cNvSpPr txBox="1">
            <a:spLocks noChangeArrowheads="1"/>
          </p:cNvSpPr>
          <p:nvPr/>
        </p:nvSpPr>
        <p:spPr bwMode="auto">
          <a:xfrm>
            <a:off x="827738" y="1484989"/>
            <a:ext cx="2321560" cy="184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indent="0" algn="l" defTabSz="1087755">
              <a:buFont typeface="Arial" panose="020B0604020202020204" pitchFamily="34" charset="0"/>
              <a:buNone/>
              <a:defRPr/>
            </a:pP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生产状况混乱，生产数据不准确</a:t>
            </a:r>
          </a:p>
        </p:txBody>
      </p:sp>
      <p:sp>
        <p:nvSpPr>
          <p:cNvPr id="11" name="文本框 66"/>
          <p:cNvSpPr txBox="1">
            <a:spLocks noChangeArrowheads="1"/>
          </p:cNvSpPr>
          <p:nvPr/>
        </p:nvSpPr>
        <p:spPr bwMode="auto">
          <a:xfrm>
            <a:off x="823844" y="2986887"/>
            <a:ext cx="2321560" cy="24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系统实时提供</a:t>
            </a: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更新生产数据</a:t>
            </a:r>
          </a:p>
        </p:txBody>
      </p:sp>
      <p:sp>
        <p:nvSpPr>
          <p:cNvPr id="14" name="标题 2">
            <a:extLst>
              <a:ext uri="{FF2B5EF4-FFF2-40B4-BE49-F238E27FC236}">
                <a16:creationId xmlns:a16="http://schemas.microsoft.com/office/drawing/2014/main" id="{948300E9-3496-40D1-B360-ABA360FC6871}"/>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03/ </a:t>
            </a:r>
            <a:r>
              <a:rPr lang="zh-CN" altLang="en-US" dirty="0">
                <a:solidFill>
                  <a:srgbClr val="292929"/>
                </a:solidFill>
                <a:ea typeface="微软雅黑" panose="020B0503020204020204" pitchFamily="34" charset="-122"/>
                <a:sym typeface="Arial" panose="020B0604020202020204" pitchFamily="34" charset="0"/>
              </a:rPr>
              <a:t>生产状态混乱</a:t>
            </a:r>
            <a:r>
              <a:rPr lang="en-US" altLang="zh-CN" dirty="0">
                <a:solidFill>
                  <a:srgbClr val="292929"/>
                </a:solidFill>
                <a:ea typeface="微软雅黑" panose="020B0503020204020204" pitchFamily="34" charset="-122"/>
                <a:sym typeface="Arial" panose="020B0604020202020204" pitchFamily="34" charset="0"/>
              </a:rPr>
              <a:t>-</a:t>
            </a:r>
            <a:r>
              <a:rPr lang="zh-CN" altLang="en-US" dirty="0">
                <a:solidFill>
                  <a:srgbClr val="292929"/>
                </a:solidFill>
                <a:ea typeface="微软雅黑" panose="020B0503020204020204" pitchFamily="34" charset="-122"/>
                <a:sym typeface="Arial" panose="020B0604020202020204" pitchFamily="34" charset="0"/>
              </a:rPr>
              <a:t>解决方案</a:t>
            </a:r>
            <a:endParaRPr lang="zh-CN" altLang="en-US" dirty="0">
              <a:solidFill>
                <a:srgbClr val="292929"/>
              </a:solidFill>
              <a:ea typeface="微软雅黑" panose="020B0503020204020204" pitchFamily="34" charset="-122"/>
            </a:endParaRPr>
          </a:p>
        </p:txBody>
      </p:sp>
      <p:sp>
        <p:nvSpPr>
          <p:cNvPr id="16" name="文本框 66">
            <a:extLst>
              <a:ext uri="{FF2B5EF4-FFF2-40B4-BE49-F238E27FC236}">
                <a16:creationId xmlns:a16="http://schemas.microsoft.com/office/drawing/2014/main" id="{B83EAD40-08E7-482B-BAAB-810FCB778FA2}"/>
              </a:ext>
            </a:extLst>
          </p:cNvPr>
          <p:cNvSpPr txBox="1">
            <a:spLocks noChangeArrowheads="1"/>
          </p:cNvSpPr>
          <p:nvPr/>
        </p:nvSpPr>
        <p:spPr bwMode="auto">
          <a:xfrm>
            <a:off x="713740" y="1029335"/>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lgn="l"/>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问题描述：</a:t>
            </a:r>
          </a:p>
        </p:txBody>
      </p:sp>
      <p:sp>
        <p:nvSpPr>
          <p:cNvPr id="17" name="文本框 66">
            <a:extLst>
              <a:ext uri="{FF2B5EF4-FFF2-40B4-BE49-F238E27FC236}">
                <a16:creationId xmlns:a16="http://schemas.microsoft.com/office/drawing/2014/main" id="{CA2D94FD-6C72-4264-91A6-F99BBEA33C9A}"/>
              </a:ext>
            </a:extLst>
          </p:cNvPr>
          <p:cNvSpPr txBox="1">
            <a:spLocks noChangeArrowheads="1"/>
          </p:cNvSpPr>
          <p:nvPr/>
        </p:nvSpPr>
        <p:spPr bwMode="auto">
          <a:xfrm>
            <a:off x="713740" y="2567348"/>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解决方案：</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750"/>
                                        <p:tgtEl>
                                          <p:spTgt spid="5"/>
                                        </p:tgtEl>
                                      </p:cBhvr>
                                    </p:animEffect>
                                  </p:childTnLst>
                                </p:cTn>
                              </p:par>
                              <p:par>
                                <p:cTn id="8" presetID="53" presetClass="entr" presetSubtype="16" fill="hold" nodeType="withEffect">
                                  <p:stCondLst>
                                    <p:cond delay="200"/>
                                  </p:stCondLst>
                                  <p:childTnLst>
                                    <p:set>
                                      <p:cBhvr>
                                        <p:cTn id="9" dur="1" fill="hold">
                                          <p:stCondLst>
                                            <p:cond delay="0"/>
                                          </p:stCondLst>
                                        </p:cTn>
                                        <p:tgtEl>
                                          <p:spTgt spid="2"/>
                                        </p:tgtEl>
                                        <p:attrNameLst>
                                          <p:attrName>style.visibility</p:attrName>
                                        </p:attrNameLst>
                                      </p:cBhvr>
                                      <p:to>
                                        <p:strVal val="visible"/>
                                      </p:to>
                                    </p:set>
                                    <p:anim calcmode="lin" valueType="num">
                                      <p:cBhvr>
                                        <p:cTn id="10" dur="750" fill="hold"/>
                                        <p:tgtEl>
                                          <p:spTgt spid="2"/>
                                        </p:tgtEl>
                                        <p:attrNameLst>
                                          <p:attrName>ppt_w</p:attrName>
                                        </p:attrNameLst>
                                      </p:cBhvr>
                                      <p:tavLst>
                                        <p:tav tm="0">
                                          <p:val>
                                            <p:fltVal val="0"/>
                                          </p:val>
                                        </p:tav>
                                        <p:tav tm="100000">
                                          <p:val>
                                            <p:strVal val="#ppt_w"/>
                                          </p:val>
                                        </p:tav>
                                      </p:tavLst>
                                    </p:anim>
                                    <p:anim calcmode="lin" valueType="num">
                                      <p:cBhvr>
                                        <p:cTn id="11" dur="750" fill="hold"/>
                                        <p:tgtEl>
                                          <p:spTgt spid="2"/>
                                        </p:tgtEl>
                                        <p:attrNameLst>
                                          <p:attrName>ppt_h</p:attrName>
                                        </p:attrNameLst>
                                      </p:cBhvr>
                                      <p:tavLst>
                                        <p:tav tm="0">
                                          <p:val>
                                            <p:fltVal val="0"/>
                                          </p:val>
                                        </p:tav>
                                        <p:tav tm="100000">
                                          <p:val>
                                            <p:strVal val="#ppt_h"/>
                                          </p:val>
                                        </p:tav>
                                      </p:tavLst>
                                    </p:anim>
                                    <p:animEffect transition="in" filter="fade">
                                      <p:cBhvr>
                                        <p:cTn id="12" dur="750"/>
                                        <p:tgtEl>
                                          <p:spTgt spid="2"/>
                                        </p:tgtEl>
                                      </p:cBhvr>
                                    </p:animEffect>
                                  </p:childTnLst>
                                </p:cTn>
                              </p:par>
                              <p:par>
                                <p:cTn id="13" presetID="53" presetClass="entr" presetSubtype="16" fill="hold"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750" fill="hold"/>
                                        <p:tgtEl>
                                          <p:spTgt spid="3"/>
                                        </p:tgtEl>
                                        <p:attrNameLst>
                                          <p:attrName>ppt_w</p:attrName>
                                        </p:attrNameLst>
                                      </p:cBhvr>
                                      <p:tavLst>
                                        <p:tav tm="0">
                                          <p:val>
                                            <p:fltVal val="0"/>
                                          </p:val>
                                        </p:tav>
                                        <p:tav tm="100000">
                                          <p:val>
                                            <p:strVal val="#ppt_w"/>
                                          </p:val>
                                        </p:tav>
                                      </p:tavLst>
                                    </p:anim>
                                    <p:anim calcmode="lin" valueType="num">
                                      <p:cBhvr>
                                        <p:cTn id="16" dur="750" fill="hold"/>
                                        <p:tgtEl>
                                          <p:spTgt spid="3"/>
                                        </p:tgtEl>
                                        <p:attrNameLst>
                                          <p:attrName>ppt_h</p:attrName>
                                        </p:attrNameLst>
                                      </p:cBhvr>
                                      <p:tavLst>
                                        <p:tav tm="0">
                                          <p:val>
                                            <p:fltVal val="0"/>
                                          </p:val>
                                        </p:tav>
                                        <p:tav tm="100000">
                                          <p:val>
                                            <p:strVal val="#ppt_h"/>
                                          </p:val>
                                        </p:tav>
                                      </p:tavLst>
                                    </p:anim>
                                    <p:animEffect transition="in" filter="fade">
                                      <p:cBhvr>
                                        <p:cTn id="1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030693" y="830918"/>
            <a:ext cx="0" cy="4314170"/>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grpSp>
        <p:nvGrpSpPr>
          <p:cNvPr id="2" name="组合 29"/>
          <p:cNvGrpSpPr/>
          <p:nvPr/>
        </p:nvGrpSpPr>
        <p:grpSpPr bwMode="auto">
          <a:xfrm>
            <a:off x="3765595" y="1496834"/>
            <a:ext cx="550833" cy="552620"/>
            <a:chOff x="2307521" y="2283162"/>
            <a:chExt cx="551398" cy="551398"/>
          </a:xfrm>
        </p:grpSpPr>
        <p:sp>
          <p:nvSpPr>
            <p:cNvPr id="31" name="矩形 30"/>
            <p:cNvSpPr/>
            <p:nvPr/>
          </p:nvSpPr>
          <p:spPr>
            <a:xfrm>
              <a:off x="2307521" y="2283162"/>
              <a:ext cx="551398" cy="551398"/>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1" name="五角星 40"/>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组合 46"/>
          <p:cNvGrpSpPr/>
          <p:nvPr/>
        </p:nvGrpSpPr>
        <p:grpSpPr bwMode="auto">
          <a:xfrm>
            <a:off x="3765595" y="3643797"/>
            <a:ext cx="550833" cy="552620"/>
            <a:chOff x="2307521" y="2283162"/>
            <a:chExt cx="551398" cy="551398"/>
          </a:xfrm>
        </p:grpSpPr>
        <p:sp>
          <p:nvSpPr>
            <p:cNvPr id="48" name="矩形 47"/>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9" name="五角星 48"/>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文本框 66"/>
          <p:cNvSpPr txBox="1">
            <a:spLocks noChangeArrowheads="1"/>
          </p:cNvSpPr>
          <p:nvPr/>
        </p:nvSpPr>
        <p:spPr bwMode="auto">
          <a:xfrm>
            <a:off x="824092" y="1409197"/>
            <a:ext cx="2321560" cy="645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defTabSz="1087755">
              <a:defRPr/>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1</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、无标准化作业时间</a:t>
            </a:r>
            <a:endParaRPr lang="zh-CN" altLang="en-US" sz="12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algn="l" defTabSz="1087755">
              <a:defRPr/>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2</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、无数据统计</a:t>
            </a:r>
            <a:endParaRPr lang="zh-CN" altLang="en-US" sz="12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algn="r">
              <a:lnSpc>
                <a:spcPct val="150000"/>
              </a:lnSpc>
            </a:pPr>
            <a:endParaRPr lang="en-GB"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文本框 66"/>
          <p:cNvSpPr txBox="1">
            <a:spLocks noChangeArrowheads="1"/>
          </p:cNvSpPr>
          <p:nvPr/>
        </p:nvSpPr>
        <p:spPr bwMode="auto">
          <a:xfrm>
            <a:off x="826844" y="3008313"/>
            <a:ext cx="2297076" cy="110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a:lnSpc>
                <a:spcPct val="150000"/>
              </a:lnSpc>
            </a:pP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维护各工位标准化作业时间，由系统采集员工的实际完成时间来计算出工位及人员效率</a:t>
            </a:r>
          </a:p>
          <a:p>
            <a:pPr algn="l">
              <a:lnSpc>
                <a:spcPct val="150000"/>
              </a:lnSpc>
            </a:pPr>
            <a:endParaRPr lang="en-GB"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9" name="图片 8" descr="webwxgetmsgimg[4]"/>
          <p:cNvPicPr>
            <a:picLocks noChangeAspect="1"/>
          </p:cNvPicPr>
          <p:nvPr/>
        </p:nvPicPr>
        <p:blipFill>
          <a:blip r:embed="rId3"/>
          <a:stretch>
            <a:fillRect/>
          </a:stretch>
        </p:blipFill>
        <p:spPr>
          <a:xfrm>
            <a:off x="4929505" y="615950"/>
            <a:ext cx="3793490" cy="1974215"/>
          </a:xfrm>
          <a:prstGeom prst="rect">
            <a:avLst/>
          </a:prstGeom>
        </p:spPr>
      </p:pic>
      <p:sp>
        <p:nvSpPr>
          <p:cNvPr id="10" name="下箭头 9"/>
          <p:cNvSpPr/>
          <p:nvPr/>
        </p:nvSpPr>
        <p:spPr>
          <a:xfrm>
            <a:off x="5787390" y="2546350"/>
            <a:ext cx="269240" cy="42418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标题 2">
            <a:extLst>
              <a:ext uri="{FF2B5EF4-FFF2-40B4-BE49-F238E27FC236}">
                <a16:creationId xmlns:a16="http://schemas.microsoft.com/office/drawing/2014/main" id="{34217092-36E5-45AE-800B-1FF455E9E805}"/>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03/ </a:t>
            </a:r>
            <a:r>
              <a:rPr lang="zh-CN" altLang="en-US" dirty="0">
                <a:solidFill>
                  <a:srgbClr val="292929"/>
                </a:solidFill>
                <a:ea typeface="微软雅黑" panose="020B0503020204020204" pitchFamily="34" charset="-122"/>
                <a:sym typeface="Arial" panose="020B0604020202020204" pitchFamily="34" charset="0"/>
              </a:rPr>
              <a:t>人员效率差</a:t>
            </a:r>
            <a:r>
              <a:rPr lang="en-US" altLang="zh-CN" dirty="0">
                <a:solidFill>
                  <a:srgbClr val="292929"/>
                </a:solidFill>
                <a:ea typeface="微软雅黑" panose="020B0503020204020204" pitchFamily="34" charset="-122"/>
                <a:sym typeface="Arial" panose="020B0604020202020204" pitchFamily="34" charset="0"/>
              </a:rPr>
              <a:t>-</a:t>
            </a:r>
            <a:r>
              <a:rPr lang="zh-CN" altLang="en-US" dirty="0">
                <a:solidFill>
                  <a:srgbClr val="292929"/>
                </a:solidFill>
                <a:ea typeface="微软雅黑" panose="020B0503020204020204" pitchFamily="34" charset="-122"/>
                <a:sym typeface="Arial" panose="020B0604020202020204" pitchFamily="34" charset="0"/>
              </a:rPr>
              <a:t>解决方案</a:t>
            </a:r>
          </a:p>
          <a:p>
            <a:endParaRPr lang="zh-CN" altLang="en-US" dirty="0">
              <a:solidFill>
                <a:srgbClr val="292929"/>
              </a:solidFill>
              <a:ea typeface="微软雅黑" panose="020B0503020204020204" pitchFamily="34" charset="-122"/>
            </a:endParaRPr>
          </a:p>
        </p:txBody>
      </p:sp>
      <p:sp>
        <p:nvSpPr>
          <p:cNvPr id="20" name="文本框 66">
            <a:extLst>
              <a:ext uri="{FF2B5EF4-FFF2-40B4-BE49-F238E27FC236}">
                <a16:creationId xmlns:a16="http://schemas.microsoft.com/office/drawing/2014/main" id="{6D8D021C-8A99-4445-BAB7-8F380BE1C7D8}"/>
              </a:ext>
            </a:extLst>
          </p:cNvPr>
          <p:cNvSpPr txBox="1">
            <a:spLocks noChangeArrowheads="1"/>
          </p:cNvSpPr>
          <p:nvPr/>
        </p:nvSpPr>
        <p:spPr bwMode="auto">
          <a:xfrm>
            <a:off x="713740" y="1029335"/>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lgn="l"/>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问题描述：</a:t>
            </a:r>
          </a:p>
        </p:txBody>
      </p:sp>
      <p:sp>
        <p:nvSpPr>
          <p:cNvPr id="23" name="文本框 66">
            <a:extLst>
              <a:ext uri="{FF2B5EF4-FFF2-40B4-BE49-F238E27FC236}">
                <a16:creationId xmlns:a16="http://schemas.microsoft.com/office/drawing/2014/main" id="{1550CC37-2B78-46EF-B587-41AEADC66B6A}"/>
              </a:ext>
            </a:extLst>
          </p:cNvPr>
          <p:cNvSpPr txBox="1">
            <a:spLocks noChangeArrowheads="1"/>
          </p:cNvSpPr>
          <p:nvPr/>
        </p:nvSpPr>
        <p:spPr bwMode="auto">
          <a:xfrm>
            <a:off x="713740" y="2567348"/>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解决方案：</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750"/>
                                        <p:tgtEl>
                                          <p:spTgt spid="5"/>
                                        </p:tgtEl>
                                      </p:cBhvr>
                                    </p:animEffect>
                                  </p:childTnLst>
                                </p:cTn>
                              </p:par>
                              <p:par>
                                <p:cTn id="8" presetID="53" presetClass="entr" presetSubtype="16" fill="hold" nodeType="withEffect">
                                  <p:stCondLst>
                                    <p:cond delay="200"/>
                                  </p:stCondLst>
                                  <p:childTnLst>
                                    <p:set>
                                      <p:cBhvr>
                                        <p:cTn id="9" dur="1" fill="hold">
                                          <p:stCondLst>
                                            <p:cond delay="0"/>
                                          </p:stCondLst>
                                        </p:cTn>
                                        <p:tgtEl>
                                          <p:spTgt spid="2"/>
                                        </p:tgtEl>
                                        <p:attrNameLst>
                                          <p:attrName>style.visibility</p:attrName>
                                        </p:attrNameLst>
                                      </p:cBhvr>
                                      <p:to>
                                        <p:strVal val="visible"/>
                                      </p:to>
                                    </p:set>
                                    <p:anim calcmode="lin" valueType="num">
                                      <p:cBhvr>
                                        <p:cTn id="10" dur="750" fill="hold"/>
                                        <p:tgtEl>
                                          <p:spTgt spid="2"/>
                                        </p:tgtEl>
                                        <p:attrNameLst>
                                          <p:attrName>ppt_w</p:attrName>
                                        </p:attrNameLst>
                                      </p:cBhvr>
                                      <p:tavLst>
                                        <p:tav tm="0">
                                          <p:val>
                                            <p:fltVal val="0"/>
                                          </p:val>
                                        </p:tav>
                                        <p:tav tm="100000">
                                          <p:val>
                                            <p:strVal val="#ppt_w"/>
                                          </p:val>
                                        </p:tav>
                                      </p:tavLst>
                                    </p:anim>
                                    <p:anim calcmode="lin" valueType="num">
                                      <p:cBhvr>
                                        <p:cTn id="11" dur="750" fill="hold"/>
                                        <p:tgtEl>
                                          <p:spTgt spid="2"/>
                                        </p:tgtEl>
                                        <p:attrNameLst>
                                          <p:attrName>ppt_h</p:attrName>
                                        </p:attrNameLst>
                                      </p:cBhvr>
                                      <p:tavLst>
                                        <p:tav tm="0">
                                          <p:val>
                                            <p:fltVal val="0"/>
                                          </p:val>
                                        </p:tav>
                                        <p:tav tm="100000">
                                          <p:val>
                                            <p:strVal val="#ppt_h"/>
                                          </p:val>
                                        </p:tav>
                                      </p:tavLst>
                                    </p:anim>
                                    <p:animEffect transition="in" filter="fade">
                                      <p:cBhvr>
                                        <p:cTn id="12" dur="750"/>
                                        <p:tgtEl>
                                          <p:spTgt spid="2"/>
                                        </p:tgtEl>
                                      </p:cBhvr>
                                    </p:animEffect>
                                  </p:childTnLst>
                                </p:cTn>
                              </p:par>
                              <p:par>
                                <p:cTn id="13" presetID="53" presetClass="entr" presetSubtype="16" fill="hold"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750" fill="hold"/>
                                        <p:tgtEl>
                                          <p:spTgt spid="3"/>
                                        </p:tgtEl>
                                        <p:attrNameLst>
                                          <p:attrName>ppt_w</p:attrName>
                                        </p:attrNameLst>
                                      </p:cBhvr>
                                      <p:tavLst>
                                        <p:tav tm="0">
                                          <p:val>
                                            <p:fltVal val="0"/>
                                          </p:val>
                                        </p:tav>
                                        <p:tav tm="100000">
                                          <p:val>
                                            <p:strVal val="#ppt_w"/>
                                          </p:val>
                                        </p:tav>
                                      </p:tavLst>
                                    </p:anim>
                                    <p:anim calcmode="lin" valueType="num">
                                      <p:cBhvr>
                                        <p:cTn id="16" dur="750" fill="hold"/>
                                        <p:tgtEl>
                                          <p:spTgt spid="3"/>
                                        </p:tgtEl>
                                        <p:attrNameLst>
                                          <p:attrName>ppt_h</p:attrName>
                                        </p:attrNameLst>
                                      </p:cBhvr>
                                      <p:tavLst>
                                        <p:tav tm="0">
                                          <p:val>
                                            <p:fltVal val="0"/>
                                          </p:val>
                                        </p:tav>
                                        <p:tav tm="100000">
                                          <p:val>
                                            <p:strVal val="#ppt_h"/>
                                          </p:val>
                                        </p:tav>
                                      </p:tavLst>
                                    </p:anim>
                                    <p:animEffect transition="in" filter="fade">
                                      <p:cBhvr>
                                        <p:cTn id="1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030693" y="830918"/>
            <a:ext cx="0" cy="4314170"/>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grpSp>
        <p:nvGrpSpPr>
          <p:cNvPr id="2" name="组合 29"/>
          <p:cNvGrpSpPr/>
          <p:nvPr/>
        </p:nvGrpSpPr>
        <p:grpSpPr bwMode="auto">
          <a:xfrm>
            <a:off x="3765595" y="1496834"/>
            <a:ext cx="550833" cy="552620"/>
            <a:chOff x="2307521" y="2283162"/>
            <a:chExt cx="551398" cy="551398"/>
          </a:xfrm>
        </p:grpSpPr>
        <p:sp>
          <p:nvSpPr>
            <p:cNvPr id="31" name="矩形 30"/>
            <p:cNvSpPr/>
            <p:nvPr/>
          </p:nvSpPr>
          <p:spPr>
            <a:xfrm>
              <a:off x="2307521" y="2283162"/>
              <a:ext cx="551398" cy="551398"/>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1" name="五角星 40"/>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组合 46"/>
          <p:cNvGrpSpPr/>
          <p:nvPr/>
        </p:nvGrpSpPr>
        <p:grpSpPr bwMode="auto">
          <a:xfrm>
            <a:off x="3765595" y="3643797"/>
            <a:ext cx="550833" cy="552620"/>
            <a:chOff x="2307521" y="2283162"/>
            <a:chExt cx="551398" cy="551398"/>
          </a:xfrm>
        </p:grpSpPr>
        <p:sp>
          <p:nvSpPr>
            <p:cNvPr id="48" name="矩形 47"/>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9" name="五角星 48"/>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文本框 66"/>
          <p:cNvSpPr txBox="1">
            <a:spLocks noChangeArrowheads="1"/>
          </p:cNvSpPr>
          <p:nvPr/>
        </p:nvSpPr>
        <p:spPr bwMode="auto">
          <a:xfrm>
            <a:off x="802084" y="1423114"/>
            <a:ext cx="2588816" cy="55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defTabSz="1087755">
              <a:defRPr/>
            </a:pP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无数据统计计算设备利用率</a:t>
            </a:r>
            <a:endParaRPr lang="zh-CN" altLang="en-US" sz="12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sym typeface="+mn-ea"/>
            </a:endParaRPr>
          </a:p>
          <a:p>
            <a:pPr algn="l" defTabSz="1087755">
              <a:defRPr/>
            </a:pPr>
            <a:endPar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algn="l" defTabSz="1087755">
              <a:defRPr/>
            </a:pPr>
            <a:endPar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15" name="文本框 66"/>
          <p:cNvSpPr txBox="1">
            <a:spLocks noChangeArrowheads="1"/>
          </p:cNvSpPr>
          <p:nvPr/>
        </p:nvSpPr>
        <p:spPr bwMode="auto">
          <a:xfrm>
            <a:off x="802084" y="2951329"/>
            <a:ext cx="2466975" cy="1384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a:lnSpc>
                <a:spcPct val="150000"/>
              </a:lnSpc>
            </a:pPr>
            <a:r>
              <a:rPr lang="en-US" altLang="zh-CN"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a:t>
            </a: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、根据计划及实际完成量实时监控设备利用率</a:t>
            </a:r>
          </a:p>
          <a:p>
            <a:pPr algn="l">
              <a:lnSpc>
                <a:spcPct val="150000"/>
              </a:lnSpc>
            </a:pPr>
            <a:r>
              <a:rPr lang="en-US" altLang="zh-CN"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2</a:t>
            </a: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、低于目标利用率，需输入具体原因，系统提供异常分布图，相关人员提供解决方案来提高设备利用率</a:t>
            </a:r>
          </a:p>
        </p:txBody>
      </p:sp>
      <p:pic>
        <p:nvPicPr>
          <p:cNvPr id="4" name="图片 3" descr="webwxgetmsgimg[3]"/>
          <p:cNvPicPr>
            <a:picLocks noChangeAspect="1"/>
          </p:cNvPicPr>
          <p:nvPr/>
        </p:nvPicPr>
        <p:blipFill>
          <a:blip r:embed="rId3"/>
          <a:stretch>
            <a:fillRect/>
          </a:stretch>
        </p:blipFill>
        <p:spPr>
          <a:xfrm>
            <a:off x="4840605" y="575310"/>
            <a:ext cx="3795395" cy="1835150"/>
          </a:xfrm>
          <a:prstGeom prst="rect">
            <a:avLst/>
          </a:prstGeom>
        </p:spPr>
      </p:pic>
      <p:pic>
        <p:nvPicPr>
          <p:cNvPr id="7" name="图片 6" descr="webwxgetmsgimg[7]"/>
          <p:cNvPicPr>
            <a:picLocks noChangeAspect="1"/>
          </p:cNvPicPr>
          <p:nvPr/>
        </p:nvPicPr>
        <p:blipFill>
          <a:blip r:embed="rId4"/>
          <a:stretch>
            <a:fillRect/>
          </a:stretch>
        </p:blipFill>
        <p:spPr>
          <a:xfrm>
            <a:off x="5256530" y="2800350"/>
            <a:ext cx="2963545" cy="2345055"/>
          </a:xfrm>
          <a:prstGeom prst="rect">
            <a:avLst/>
          </a:prstGeom>
        </p:spPr>
      </p:pic>
      <p:sp>
        <p:nvSpPr>
          <p:cNvPr id="9" name="下箭头 8"/>
          <p:cNvSpPr/>
          <p:nvPr/>
        </p:nvSpPr>
        <p:spPr>
          <a:xfrm>
            <a:off x="7654925" y="2414270"/>
            <a:ext cx="255270" cy="386715"/>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标题 2">
            <a:extLst>
              <a:ext uri="{FF2B5EF4-FFF2-40B4-BE49-F238E27FC236}">
                <a16:creationId xmlns:a16="http://schemas.microsoft.com/office/drawing/2014/main" id="{3F2EFB63-493F-4064-873A-D56511FC5BE4}"/>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03/ </a:t>
            </a:r>
            <a:r>
              <a:rPr lang="zh-CN" altLang="en-US" dirty="0">
                <a:solidFill>
                  <a:srgbClr val="292929"/>
                </a:solidFill>
                <a:ea typeface="微软雅黑" panose="020B0503020204020204" pitchFamily="34" charset="-122"/>
                <a:sym typeface="Arial" panose="020B0604020202020204" pitchFamily="34" charset="0"/>
              </a:rPr>
              <a:t>设备利用率不高</a:t>
            </a:r>
            <a:r>
              <a:rPr lang="en-US" altLang="zh-CN" dirty="0">
                <a:solidFill>
                  <a:srgbClr val="292929"/>
                </a:solidFill>
                <a:ea typeface="微软雅黑" panose="020B0503020204020204" pitchFamily="34" charset="-122"/>
                <a:sym typeface="Arial" panose="020B0604020202020204" pitchFamily="34" charset="0"/>
              </a:rPr>
              <a:t>-</a:t>
            </a:r>
            <a:r>
              <a:rPr lang="zh-CN" altLang="en-US" dirty="0">
                <a:solidFill>
                  <a:srgbClr val="292929"/>
                </a:solidFill>
                <a:ea typeface="微软雅黑" panose="020B0503020204020204" pitchFamily="34" charset="-122"/>
                <a:sym typeface="Arial" panose="020B0604020202020204" pitchFamily="34" charset="0"/>
              </a:rPr>
              <a:t>解决方案</a:t>
            </a:r>
          </a:p>
          <a:p>
            <a:endParaRPr lang="zh-CN" altLang="en-US" dirty="0">
              <a:solidFill>
                <a:srgbClr val="292929"/>
              </a:solidFill>
              <a:ea typeface="微软雅黑" panose="020B0503020204020204" pitchFamily="34" charset="-122"/>
            </a:endParaRPr>
          </a:p>
        </p:txBody>
      </p:sp>
      <p:sp>
        <p:nvSpPr>
          <p:cNvPr id="20" name="文本框 66">
            <a:extLst>
              <a:ext uri="{FF2B5EF4-FFF2-40B4-BE49-F238E27FC236}">
                <a16:creationId xmlns:a16="http://schemas.microsoft.com/office/drawing/2014/main" id="{C1834C73-B685-4C1C-9C2F-5CBC210749A6}"/>
              </a:ext>
            </a:extLst>
          </p:cNvPr>
          <p:cNvSpPr txBox="1">
            <a:spLocks noChangeArrowheads="1"/>
          </p:cNvSpPr>
          <p:nvPr/>
        </p:nvSpPr>
        <p:spPr bwMode="auto">
          <a:xfrm>
            <a:off x="713740" y="1029335"/>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lgn="l"/>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问题描述：</a:t>
            </a:r>
          </a:p>
        </p:txBody>
      </p:sp>
      <p:sp>
        <p:nvSpPr>
          <p:cNvPr id="23" name="文本框 66">
            <a:extLst>
              <a:ext uri="{FF2B5EF4-FFF2-40B4-BE49-F238E27FC236}">
                <a16:creationId xmlns:a16="http://schemas.microsoft.com/office/drawing/2014/main" id="{CFCE4EE6-BD65-4D5D-93EA-AD609E10834B}"/>
              </a:ext>
            </a:extLst>
          </p:cNvPr>
          <p:cNvSpPr txBox="1">
            <a:spLocks noChangeArrowheads="1"/>
          </p:cNvSpPr>
          <p:nvPr/>
        </p:nvSpPr>
        <p:spPr bwMode="auto">
          <a:xfrm>
            <a:off x="713740" y="2567348"/>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解决方案：</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750"/>
                                        <p:tgtEl>
                                          <p:spTgt spid="5"/>
                                        </p:tgtEl>
                                      </p:cBhvr>
                                    </p:animEffect>
                                  </p:childTnLst>
                                </p:cTn>
                              </p:par>
                              <p:par>
                                <p:cTn id="8" presetID="53" presetClass="entr" presetSubtype="16" fill="hold" nodeType="withEffect">
                                  <p:stCondLst>
                                    <p:cond delay="200"/>
                                  </p:stCondLst>
                                  <p:childTnLst>
                                    <p:set>
                                      <p:cBhvr>
                                        <p:cTn id="9" dur="1" fill="hold">
                                          <p:stCondLst>
                                            <p:cond delay="0"/>
                                          </p:stCondLst>
                                        </p:cTn>
                                        <p:tgtEl>
                                          <p:spTgt spid="2"/>
                                        </p:tgtEl>
                                        <p:attrNameLst>
                                          <p:attrName>style.visibility</p:attrName>
                                        </p:attrNameLst>
                                      </p:cBhvr>
                                      <p:to>
                                        <p:strVal val="visible"/>
                                      </p:to>
                                    </p:set>
                                    <p:anim calcmode="lin" valueType="num">
                                      <p:cBhvr>
                                        <p:cTn id="10" dur="750" fill="hold"/>
                                        <p:tgtEl>
                                          <p:spTgt spid="2"/>
                                        </p:tgtEl>
                                        <p:attrNameLst>
                                          <p:attrName>ppt_w</p:attrName>
                                        </p:attrNameLst>
                                      </p:cBhvr>
                                      <p:tavLst>
                                        <p:tav tm="0">
                                          <p:val>
                                            <p:fltVal val="0"/>
                                          </p:val>
                                        </p:tav>
                                        <p:tav tm="100000">
                                          <p:val>
                                            <p:strVal val="#ppt_w"/>
                                          </p:val>
                                        </p:tav>
                                      </p:tavLst>
                                    </p:anim>
                                    <p:anim calcmode="lin" valueType="num">
                                      <p:cBhvr>
                                        <p:cTn id="11" dur="750" fill="hold"/>
                                        <p:tgtEl>
                                          <p:spTgt spid="2"/>
                                        </p:tgtEl>
                                        <p:attrNameLst>
                                          <p:attrName>ppt_h</p:attrName>
                                        </p:attrNameLst>
                                      </p:cBhvr>
                                      <p:tavLst>
                                        <p:tav tm="0">
                                          <p:val>
                                            <p:fltVal val="0"/>
                                          </p:val>
                                        </p:tav>
                                        <p:tav tm="100000">
                                          <p:val>
                                            <p:strVal val="#ppt_h"/>
                                          </p:val>
                                        </p:tav>
                                      </p:tavLst>
                                    </p:anim>
                                    <p:animEffect transition="in" filter="fade">
                                      <p:cBhvr>
                                        <p:cTn id="12" dur="750"/>
                                        <p:tgtEl>
                                          <p:spTgt spid="2"/>
                                        </p:tgtEl>
                                      </p:cBhvr>
                                    </p:animEffect>
                                  </p:childTnLst>
                                </p:cTn>
                              </p:par>
                              <p:par>
                                <p:cTn id="13" presetID="53" presetClass="entr" presetSubtype="16" fill="hold"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750" fill="hold"/>
                                        <p:tgtEl>
                                          <p:spTgt spid="3"/>
                                        </p:tgtEl>
                                        <p:attrNameLst>
                                          <p:attrName>ppt_w</p:attrName>
                                        </p:attrNameLst>
                                      </p:cBhvr>
                                      <p:tavLst>
                                        <p:tav tm="0">
                                          <p:val>
                                            <p:fltVal val="0"/>
                                          </p:val>
                                        </p:tav>
                                        <p:tav tm="100000">
                                          <p:val>
                                            <p:strVal val="#ppt_w"/>
                                          </p:val>
                                        </p:tav>
                                      </p:tavLst>
                                    </p:anim>
                                    <p:anim calcmode="lin" valueType="num">
                                      <p:cBhvr>
                                        <p:cTn id="16" dur="750" fill="hold"/>
                                        <p:tgtEl>
                                          <p:spTgt spid="3"/>
                                        </p:tgtEl>
                                        <p:attrNameLst>
                                          <p:attrName>ppt_h</p:attrName>
                                        </p:attrNameLst>
                                      </p:cBhvr>
                                      <p:tavLst>
                                        <p:tav tm="0">
                                          <p:val>
                                            <p:fltVal val="0"/>
                                          </p:val>
                                        </p:tav>
                                        <p:tav tm="100000">
                                          <p:val>
                                            <p:strVal val="#ppt_h"/>
                                          </p:val>
                                        </p:tav>
                                      </p:tavLst>
                                    </p:anim>
                                    <p:animEffect transition="in" filter="fade">
                                      <p:cBhvr>
                                        <p:cTn id="1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030693" y="830918"/>
            <a:ext cx="0" cy="4314170"/>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grpSp>
        <p:nvGrpSpPr>
          <p:cNvPr id="2" name="组合 29"/>
          <p:cNvGrpSpPr/>
          <p:nvPr/>
        </p:nvGrpSpPr>
        <p:grpSpPr bwMode="auto">
          <a:xfrm>
            <a:off x="3765595" y="1496834"/>
            <a:ext cx="550833" cy="552620"/>
            <a:chOff x="2307521" y="2283162"/>
            <a:chExt cx="551398" cy="551398"/>
          </a:xfrm>
        </p:grpSpPr>
        <p:sp>
          <p:nvSpPr>
            <p:cNvPr id="31" name="矩形 30"/>
            <p:cNvSpPr/>
            <p:nvPr/>
          </p:nvSpPr>
          <p:spPr>
            <a:xfrm>
              <a:off x="2307521" y="2283162"/>
              <a:ext cx="551398" cy="551398"/>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1" name="五角星 40"/>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组合 46"/>
          <p:cNvGrpSpPr/>
          <p:nvPr/>
        </p:nvGrpSpPr>
        <p:grpSpPr bwMode="auto">
          <a:xfrm>
            <a:off x="3765595" y="3643797"/>
            <a:ext cx="550833" cy="552620"/>
            <a:chOff x="2307521" y="2283162"/>
            <a:chExt cx="551398" cy="551398"/>
          </a:xfrm>
        </p:grpSpPr>
        <p:sp>
          <p:nvSpPr>
            <p:cNvPr id="48" name="矩形 47"/>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9" name="五角星 48"/>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文本框 66"/>
          <p:cNvSpPr txBox="1">
            <a:spLocks noChangeArrowheads="1"/>
          </p:cNvSpPr>
          <p:nvPr/>
        </p:nvSpPr>
        <p:spPr bwMode="auto">
          <a:xfrm>
            <a:off x="882522" y="1396773"/>
            <a:ext cx="2321560" cy="861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defTabSz="1087755">
              <a:defRPr/>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rPr>
              <a:t>1.</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rPr>
              <a:t>无标准产能要求</a:t>
            </a:r>
          </a:p>
          <a:p>
            <a:pPr algn="l" defTabSz="1087755">
              <a:defRPr/>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rPr>
              <a:t>2.</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rPr>
              <a:t>无具体措施提升产能</a:t>
            </a:r>
          </a:p>
          <a:p>
            <a:pPr algn="l" defTabSz="1087755">
              <a:defRPr/>
            </a:pPr>
            <a:endParaRPr lang="zh-CN" altLang="en-US" sz="14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algn="r">
              <a:lnSpc>
                <a:spcPct val="150000"/>
              </a:lnSpc>
            </a:pPr>
            <a:endPar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文本框 66"/>
          <p:cNvSpPr txBox="1">
            <a:spLocks noChangeArrowheads="1"/>
          </p:cNvSpPr>
          <p:nvPr/>
        </p:nvSpPr>
        <p:spPr bwMode="auto">
          <a:xfrm>
            <a:off x="876594" y="2988003"/>
            <a:ext cx="2321559" cy="1661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a:lnSpc>
                <a:spcPct val="150000"/>
              </a:lnSpc>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1.</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设置标准产能实时监控产能</a:t>
            </a:r>
          </a:p>
          <a:p>
            <a:pPr algn="l">
              <a:lnSpc>
                <a:spcPct val="150000"/>
              </a:lnSpc>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2.</a:t>
            </a: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低于目标产能，需输入具体原因，系统提供原因分布图，相关人员提供解决方案来提高产能</a:t>
            </a:r>
          </a:p>
          <a:p>
            <a:pPr algn="l">
              <a:lnSpc>
                <a:spcPct val="150000"/>
              </a:lnSpc>
            </a:pPr>
            <a:endPar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a:p>
            <a:pPr algn="l">
              <a:lnSpc>
                <a:spcPct val="150000"/>
              </a:lnSpc>
            </a:pPr>
            <a:endPar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4" name="图片 3" descr="webwxgetmsgimg[4]"/>
          <p:cNvPicPr>
            <a:picLocks noChangeAspect="1"/>
          </p:cNvPicPr>
          <p:nvPr/>
        </p:nvPicPr>
        <p:blipFill>
          <a:blip r:embed="rId3"/>
          <a:stretch>
            <a:fillRect/>
          </a:stretch>
        </p:blipFill>
        <p:spPr>
          <a:xfrm>
            <a:off x="4945380" y="762635"/>
            <a:ext cx="4058285" cy="1802130"/>
          </a:xfrm>
          <a:prstGeom prst="rect">
            <a:avLst/>
          </a:prstGeom>
        </p:spPr>
      </p:pic>
      <p:sp>
        <p:nvSpPr>
          <p:cNvPr id="9" name="下箭头 8"/>
          <p:cNvSpPr/>
          <p:nvPr/>
        </p:nvSpPr>
        <p:spPr>
          <a:xfrm>
            <a:off x="6820535" y="2564765"/>
            <a:ext cx="308610" cy="437515"/>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标题 2">
            <a:extLst>
              <a:ext uri="{FF2B5EF4-FFF2-40B4-BE49-F238E27FC236}">
                <a16:creationId xmlns:a16="http://schemas.microsoft.com/office/drawing/2014/main" id="{67C91526-742A-45E0-AF7B-A2CB8E1217B6}"/>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03/ </a:t>
            </a:r>
            <a:r>
              <a:rPr lang="zh-CN" altLang="en-US" dirty="0">
                <a:solidFill>
                  <a:srgbClr val="292929"/>
                </a:solidFill>
                <a:ea typeface="微软雅黑" panose="020B0503020204020204" pitchFamily="34" charset="-122"/>
                <a:sym typeface="Arial" panose="020B0604020202020204" pitchFamily="34" charset="0"/>
              </a:rPr>
              <a:t>产能效率低下</a:t>
            </a:r>
            <a:r>
              <a:rPr lang="en-US" altLang="zh-CN" dirty="0">
                <a:solidFill>
                  <a:srgbClr val="292929"/>
                </a:solidFill>
                <a:ea typeface="微软雅黑" panose="020B0503020204020204" pitchFamily="34" charset="-122"/>
                <a:sym typeface="Arial" panose="020B0604020202020204" pitchFamily="34" charset="0"/>
              </a:rPr>
              <a:t>-</a:t>
            </a:r>
            <a:r>
              <a:rPr lang="zh-CN" altLang="en-US" dirty="0">
                <a:solidFill>
                  <a:srgbClr val="292929"/>
                </a:solidFill>
                <a:ea typeface="微软雅黑" panose="020B0503020204020204" pitchFamily="34" charset="-122"/>
                <a:sym typeface="Arial" panose="020B0604020202020204" pitchFamily="34" charset="0"/>
              </a:rPr>
              <a:t>解决方案</a:t>
            </a:r>
          </a:p>
        </p:txBody>
      </p:sp>
      <p:sp>
        <p:nvSpPr>
          <p:cNvPr id="24" name="文本框 66">
            <a:extLst>
              <a:ext uri="{FF2B5EF4-FFF2-40B4-BE49-F238E27FC236}">
                <a16:creationId xmlns:a16="http://schemas.microsoft.com/office/drawing/2014/main" id="{7FB8DBF5-54BC-4630-BAAC-0419A4B90687}"/>
              </a:ext>
            </a:extLst>
          </p:cNvPr>
          <p:cNvSpPr txBox="1">
            <a:spLocks noChangeArrowheads="1"/>
          </p:cNvSpPr>
          <p:nvPr/>
        </p:nvSpPr>
        <p:spPr bwMode="auto">
          <a:xfrm>
            <a:off x="713740" y="1029335"/>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lgn="l"/>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问题描述：</a:t>
            </a:r>
          </a:p>
        </p:txBody>
      </p:sp>
      <p:sp>
        <p:nvSpPr>
          <p:cNvPr id="25" name="文本框 66">
            <a:extLst>
              <a:ext uri="{FF2B5EF4-FFF2-40B4-BE49-F238E27FC236}">
                <a16:creationId xmlns:a16="http://schemas.microsoft.com/office/drawing/2014/main" id="{0EF2C336-A848-4067-A908-26ABB860BDEF}"/>
              </a:ext>
            </a:extLst>
          </p:cNvPr>
          <p:cNvSpPr txBox="1">
            <a:spLocks noChangeArrowheads="1"/>
          </p:cNvSpPr>
          <p:nvPr/>
        </p:nvSpPr>
        <p:spPr bwMode="auto">
          <a:xfrm>
            <a:off x="713740" y="2567348"/>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解决方案：</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750"/>
                                        <p:tgtEl>
                                          <p:spTgt spid="5"/>
                                        </p:tgtEl>
                                      </p:cBhvr>
                                    </p:animEffect>
                                  </p:childTnLst>
                                </p:cTn>
                              </p:par>
                              <p:par>
                                <p:cTn id="8" presetID="53" presetClass="entr" presetSubtype="16" fill="hold" nodeType="withEffect">
                                  <p:stCondLst>
                                    <p:cond delay="200"/>
                                  </p:stCondLst>
                                  <p:childTnLst>
                                    <p:set>
                                      <p:cBhvr>
                                        <p:cTn id="9" dur="1" fill="hold">
                                          <p:stCondLst>
                                            <p:cond delay="0"/>
                                          </p:stCondLst>
                                        </p:cTn>
                                        <p:tgtEl>
                                          <p:spTgt spid="2"/>
                                        </p:tgtEl>
                                        <p:attrNameLst>
                                          <p:attrName>style.visibility</p:attrName>
                                        </p:attrNameLst>
                                      </p:cBhvr>
                                      <p:to>
                                        <p:strVal val="visible"/>
                                      </p:to>
                                    </p:set>
                                    <p:anim calcmode="lin" valueType="num">
                                      <p:cBhvr>
                                        <p:cTn id="10" dur="750" fill="hold"/>
                                        <p:tgtEl>
                                          <p:spTgt spid="2"/>
                                        </p:tgtEl>
                                        <p:attrNameLst>
                                          <p:attrName>ppt_w</p:attrName>
                                        </p:attrNameLst>
                                      </p:cBhvr>
                                      <p:tavLst>
                                        <p:tav tm="0">
                                          <p:val>
                                            <p:fltVal val="0"/>
                                          </p:val>
                                        </p:tav>
                                        <p:tav tm="100000">
                                          <p:val>
                                            <p:strVal val="#ppt_w"/>
                                          </p:val>
                                        </p:tav>
                                      </p:tavLst>
                                    </p:anim>
                                    <p:anim calcmode="lin" valueType="num">
                                      <p:cBhvr>
                                        <p:cTn id="11" dur="750" fill="hold"/>
                                        <p:tgtEl>
                                          <p:spTgt spid="2"/>
                                        </p:tgtEl>
                                        <p:attrNameLst>
                                          <p:attrName>ppt_h</p:attrName>
                                        </p:attrNameLst>
                                      </p:cBhvr>
                                      <p:tavLst>
                                        <p:tav tm="0">
                                          <p:val>
                                            <p:fltVal val="0"/>
                                          </p:val>
                                        </p:tav>
                                        <p:tav tm="100000">
                                          <p:val>
                                            <p:strVal val="#ppt_h"/>
                                          </p:val>
                                        </p:tav>
                                      </p:tavLst>
                                    </p:anim>
                                    <p:animEffect transition="in" filter="fade">
                                      <p:cBhvr>
                                        <p:cTn id="12" dur="750"/>
                                        <p:tgtEl>
                                          <p:spTgt spid="2"/>
                                        </p:tgtEl>
                                      </p:cBhvr>
                                    </p:animEffect>
                                  </p:childTnLst>
                                </p:cTn>
                              </p:par>
                              <p:par>
                                <p:cTn id="13" presetID="53" presetClass="entr" presetSubtype="16" fill="hold"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750" fill="hold"/>
                                        <p:tgtEl>
                                          <p:spTgt spid="3"/>
                                        </p:tgtEl>
                                        <p:attrNameLst>
                                          <p:attrName>ppt_w</p:attrName>
                                        </p:attrNameLst>
                                      </p:cBhvr>
                                      <p:tavLst>
                                        <p:tav tm="0">
                                          <p:val>
                                            <p:fltVal val="0"/>
                                          </p:val>
                                        </p:tav>
                                        <p:tav tm="100000">
                                          <p:val>
                                            <p:strVal val="#ppt_w"/>
                                          </p:val>
                                        </p:tav>
                                      </p:tavLst>
                                    </p:anim>
                                    <p:anim calcmode="lin" valueType="num">
                                      <p:cBhvr>
                                        <p:cTn id="16" dur="750" fill="hold"/>
                                        <p:tgtEl>
                                          <p:spTgt spid="3"/>
                                        </p:tgtEl>
                                        <p:attrNameLst>
                                          <p:attrName>ppt_h</p:attrName>
                                        </p:attrNameLst>
                                      </p:cBhvr>
                                      <p:tavLst>
                                        <p:tav tm="0">
                                          <p:val>
                                            <p:fltVal val="0"/>
                                          </p:val>
                                        </p:tav>
                                        <p:tav tm="100000">
                                          <p:val>
                                            <p:strVal val="#ppt_h"/>
                                          </p:val>
                                        </p:tav>
                                      </p:tavLst>
                                    </p:anim>
                                    <p:animEffect transition="in" filter="fade">
                                      <p:cBhvr>
                                        <p:cTn id="1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030693" y="830918"/>
            <a:ext cx="0" cy="4314170"/>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grpSp>
        <p:nvGrpSpPr>
          <p:cNvPr id="2" name="组合 29"/>
          <p:cNvGrpSpPr/>
          <p:nvPr/>
        </p:nvGrpSpPr>
        <p:grpSpPr bwMode="auto">
          <a:xfrm>
            <a:off x="3765595" y="1496834"/>
            <a:ext cx="550833" cy="552620"/>
            <a:chOff x="2307521" y="2283162"/>
            <a:chExt cx="551398" cy="551398"/>
          </a:xfrm>
        </p:grpSpPr>
        <p:sp>
          <p:nvSpPr>
            <p:cNvPr id="31" name="矩形 30"/>
            <p:cNvSpPr/>
            <p:nvPr/>
          </p:nvSpPr>
          <p:spPr>
            <a:xfrm>
              <a:off x="2307521" y="2283162"/>
              <a:ext cx="551398" cy="551398"/>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1" name="五角星 40"/>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组合 46"/>
          <p:cNvGrpSpPr/>
          <p:nvPr/>
        </p:nvGrpSpPr>
        <p:grpSpPr bwMode="auto">
          <a:xfrm>
            <a:off x="3765595" y="3643797"/>
            <a:ext cx="550833" cy="552620"/>
            <a:chOff x="2307521" y="2283162"/>
            <a:chExt cx="551398" cy="551398"/>
          </a:xfrm>
        </p:grpSpPr>
        <p:sp>
          <p:nvSpPr>
            <p:cNvPr id="48" name="矩形 47"/>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9" name="五角星 48"/>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文本框 66"/>
          <p:cNvSpPr txBox="1">
            <a:spLocks noChangeArrowheads="1"/>
          </p:cNvSpPr>
          <p:nvPr/>
        </p:nvSpPr>
        <p:spPr bwMode="auto">
          <a:xfrm>
            <a:off x="902347" y="1392010"/>
            <a:ext cx="2321560" cy="96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defTabSz="914400">
              <a:lnSpc>
                <a:spcPct val="150000"/>
              </a:lnSpc>
              <a:buNone/>
            </a:pP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排产：计划安排杂乱导致过量或产能浪费</a:t>
            </a:r>
          </a:p>
          <a:p>
            <a:pPr algn="l" defTabSz="914400">
              <a:lnSpc>
                <a:spcPct val="150000"/>
              </a:lnSpc>
              <a:buNone/>
            </a:pPr>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生产：产线员工人数安排不合理</a:t>
            </a:r>
            <a:endParaRPr lang="zh-CN" altLang="en-US" sz="12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algn="r">
              <a:lnSpc>
                <a:spcPct val="150000"/>
              </a:lnSpc>
            </a:pPr>
            <a:endParaRPr lang="en-GB" altLang="zh-CN" sz="6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文本框 66"/>
          <p:cNvSpPr txBox="1">
            <a:spLocks noChangeArrowheads="1"/>
          </p:cNvSpPr>
          <p:nvPr/>
        </p:nvSpPr>
        <p:spPr bwMode="auto">
          <a:xfrm>
            <a:off x="902347" y="2896580"/>
            <a:ext cx="2321560" cy="1938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a:lnSpc>
                <a:spcPct val="150000"/>
              </a:lnSpc>
            </a:pPr>
            <a:r>
              <a:rPr lang="zh-CN" altLang="en-GB"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排产：根据瓶颈工位进行排产，每排完一个工单系统会算出剩余产能</a:t>
            </a:r>
          </a:p>
          <a:p>
            <a:pPr algn="l">
              <a:lnSpc>
                <a:spcPct val="150000"/>
              </a:lnSpc>
            </a:pPr>
            <a:r>
              <a:rPr lang="zh-CN" altLang="en-GB"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人员安排：直至瓶颈工位利用率达到</a:t>
            </a: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95%</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，系统报警提示当天产能不足。生产系统根据计划自动算出每个工位需要产线员工人数及当天产线总人数</a:t>
            </a:r>
            <a:endParaRPr lang="zh-CN" altLang="en-GB" sz="10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标题 2">
            <a:extLst>
              <a:ext uri="{FF2B5EF4-FFF2-40B4-BE49-F238E27FC236}">
                <a16:creationId xmlns:a16="http://schemas.microsoft.com/office/drawing/2014/main" id="{7D396A70-F5B3-4ECD-8192-90C712CDAFE4}"/>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03/ </a:t>
            </a:r>
            <a:r>
              <a:rPr lang="zh-CN" altLang="en-US" dirty="0">
                <a:solidFill>
                  <a:srgbClr val="292929"/>
                </a:solidFill>
                <a:ea typeface="微软雅黑" panose="020B0503020204020204" pitchFamily="34" charset="-122"/>
                <a:sym typeface="Arial" panose="020B0604020202020204" pitchFamily="34" charset="0"/>
              </a:rPr>
              <a:t>人员安排不合理</a:t>
            </a:r>
            <a:r>
              <a:rPr lang="en-US" altLang="zh-CN" dirty="0">
                <a:solidFill>
                  <a:srgbClr val="292929"/>
                </a:solidFill>
                <a:ea typeface="微软雅黑" panose="020B0503020204020204" pitchFamily="34" charset="-122"/>
                <a:sym typeface="Arial" panose="020B0604020202020204" pitchFamily="34" charset="0"/>
              </a:rPr>
              <a:t>-</a:t>
            </a:r>
            <a:r>
              <a:rPr lang="zh-CN" altLang="en-US" dirty="0">
                <a:solidFill>
                  <a:srgbClr val="292929"/>
                </a:solidFill>
                <a:ea typeface="微软雅黑" panose="020B0503020204020204" pitchFamily="34" charset="-122"/>
                <a:sym typeface="Arial" panose="020B0604020202020204" pitchFamily="34" charset="0"/>
              </a:rPr>
              <a:t>解决方案</a:t>
            </a:r>
          </a:p>
        </p:txBody>
      </p:sp>
      <p:sp>
        <p:nvSpPr>
          <p:cNvPr id="19" name="文本框 66">
            <a:extLst>
              <a:ext uri="{FF2B5EF4-FFF2-40B4-BE49-F238E27FC236}">
                <a16:creationId xmlns:a16="http://schemas.microsoft.com/office/drawing/2014/main" id="{CF63F1DD-49BF-4F1C-A74F-6650965AD9A8}"/>
              </a:ext>
            </a:extLst>
          </p:cNvPr>
          <p:cNvSpPr txBox="1">
            <a:spLocks noChangeArrowheads="1"/>
          </p:cNvSpPr>
          <p:nvPr/>
        </p:nvSpPr>
        <p:spPr bwMode="auto">
          <a:xfrm>
            <a:off x="713740" y="1029335"/>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lgn="l"/>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问题描述：</a:t>
            </a:r>
          </a:p>
        </p:txBody>
      </p:sp>
      <p:sp>
        <p:nvSpPr>
          <p:cNvPr id="20" name="文本框 66">
            <a:extLst>
              <a:ext uri="{FF2B5EF4-FFF2-40B4-BE49-F238E27FC236}">
                <a16:creationId xmlns:a16="http://schemas.microsoft.com/office/drawing/2014/main" id="{645DD4D6-AC2B-4E21-B56D-8444518814F1}"/>
              </a:ext>
            </a:extLst>
          </p:cNvPr>
          <p:cNvSpPr txBox="1">
            <a:spLocks noChangeArrowheads="1"/>
          </p:cNvSpPr>
          <p:nvPr/>
        </p:nvSpPr>
        <p:spPr bwMode="auto">
          <a:xfrm>
            <a:off x="713740" y="2567348"/>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解决方案：</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750"/>
                                        <p:tgtEl>
                                          <p:spTgt spid="5"/>
                                        </p:tgtEl>
                                      </p:cBhvr>
                                    </p:animEffect>
                                  </p:childTnLst>
                                </p:cTn>
                              </p:par>
                              <p:par>
                                <p:cTn id="8" presetID="53" presetClass="entr" presetSubtype="16" fill="hold" nodeType="withEffect">
                                  <p:stCondLst>
                                    <p:cond delay="200"/>
                                  </p:stCondLst>
                                  <p:childTnLst>
                                    <p:set>
                                      <p:cBhvr>
                                        <p:cTn id="9" dur="1" fill="hold">
                                          <p:stCondLst>
                                            <p:cond delay="0"/>
                                          </p:stCondLst>
                                        </p:cTn>
                                        <p:tgtEl>
                                          <p:spTgt spid="2"/>
                                        </p:tgtEl>
                                        <p:attrNameLst>
                                          <p:attrName>style.visibility</p:attrName>
                                        </p:attrNameLst>
                                      </p:cBhvr>
                                      <p:to>
                                        <p:strVal val="visible"/>
                                      </p:to>
                                    </p:set>
                                    <p:anim calcmode="lin" valueType="num">
                                      <p:cBhvr>
                                        <p:cTn id="10" dur="750" fill="hold"/>
                                        <p:tgtEl>
                                          <p:spTgt spid="2"/>
                                        </p:tgtEl>
                                        <p:attrNameLst>
                                          <p:attrName>ppt_w</p:attrName>
                                        </p:attrNameLst>
                                      </p:cBhvr>
                                      <p:tavLst>
                                        <p:tav tm="0">
                                          <p:val>
                                            <p:fltVal val="0"/>
                                          </p:val>
                                        </p:tav>
                                        <p:tav tm="100000">
                                          <p:val>
                                            <p:strVal val="#ppt_w"/>
                                          </p:val>
                                        </p:tav>
                                      </p:tavLst>
                                    </p:anim>
                                    <p:anim calcmode="lin" valueType="num">
                                      <p:cBhvr>
                                        <p:cTn id="11" dur="750" fill="hold"/>
                                        <p:tgtEl>
                                          <p:spTgt spid="2"/>
                                        </p:tgtEl>
                                        <p:attrNameLst>
                                          <p:attrName>ppt_h</p:attrName>
                                        </p:attrNameLst>
                                      </p:cBhvr>
                                      <p:tavLst>
                                        <p:tav tm="0">
                                          <p:val>
                                            <p:fltVal val="0"/>
                                          </p:val>
                                        </p:tav>
                                        <p:tav tm="100000">
                                          <p:val>
                                            <p:strVal val="#ppt_h"/>
                                          </p:val>
                                        </p:tav>
                                      </p:tavLst>
                                    </p:anim>
                                    <p:animEffect transition="in" filter="fade">
                                      <p:cBhvr>
                                        <p:cTn id="12" dur="750"/>
                                        <p:tgtEl>
                                          <p:spTgt spid="2"/>
                                        </p:tgtEl>
                                      </p:cBhvr>
                                    </p:animEffect>
                                  </p:childTnLst>
                                </p:cTn>
                              </p:par>
                              <p:par>
                                <p:cTn id="13" presetID="53" presetClass="entr" presetSubtype="16" fill="hold"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750" fill="hold"/>
                                        <p:tgtEl>
                                          <p:spTgt spid="3"/>
                                        </p:tgtEl>
                                        <p:attrNameLst>
                                          <p:attrName>ppt_w</p:attrName>
                                        </p:attrNameLst>
                                      </p:cBhvr>
                                      <p:tavLst>
                                        <p:tav tm="0">
                                          <p:val>
                                            <p:fltVal val="0"/>
                                          </p:val>
                                        </p:tav>
                                        <p:tav tm="100000">
                                          <p:val>
                                            <p:strVal val="#ppt_w"/>
                                          </p:val>
                                        </p:tav>
                                      </p:tavLst>
                                    </p:anim>
                                    <p:anim calcmode="lin" valueType="num">
                                      <p:cBhvr>
                                        <p:cTn id="16" dur="750" fill="hold"/>
                                        <p:tgtEl>
                                          <p:spTgt spid="3"/>
                                        </p:tgtEl>
                                        <p:attrNameLst>
                                          <p:attrName>ppt_h</p:attrName>
                                        </p:attrNameLst>
                                      </p:cBhvr>
                                      <p:tavLst>
                                        <p:tav tm="0">
                                          <p:val>
                                            <p:fltVal val="0"/>
                                          </p:val>
                                        </p:tav>
                                        <p:tav tm="100000">
                                          <p:val>
                                            <p:strVal val="#ppt_h"/>
                                          </p:val>
                                        </p:tav>
                                      </p:tavLst>
                                    </p:anim>
                                    <p:animEffect transition="in" filter="fade">
                                      <p:cBhvr>
                                        <p:cTn id="1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030693" y="830918"/>
            <a:ext cx="0" cy="4314170"/>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grpSp>
        <p:nvGrpSpPr>
          <p:cNvPr id="2" name="组合 29"/>
          <p:cNvGrpSpPr/>
          <p:nvPr/>
        </p:nvGrpSpPr>
        <p:grpSpPr bwMode="auto">
          <a:xfrm>
            <a:off x="3765595" y="1496834"/>
            <a:ext cx="550833" cy="552620"/>
            <a:chOff x="2307521" y="2283162"/>
            <a:chExt cx="551398" cy="551398"/>
          </a:xfrm>
        </p:grpSpPr>
        <p:sp>
          <p:nvSpPr>
            <p:cNvPr id="31" name="矩形 30"/>
            <p:cNvSpPr/>
            <p:nvPr/>
          </p:nvSpPr>
          <p:spPr>
            <a:xfrm>
              <a:off x="2307521" y="2283162"/>
              <a:ext cx="551398" cy="551398"/>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1" name="五角星 40"/>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组合 46"/>
          <p:cNvGrpSpPr/>
          <p:nvPr/>
        </p:nvGrpSpPr>
        <p:grpSpPr bwMode="auto">
          <a:xfrm>
            <a:off x="3765595" y="3643797"/>
            <a:ext cx="550833" cy="552620"/>
            <a:chOff x="2307521" y="2283162"/>
            <a:chExt cx="551398" cy="551398"/>
          </a:xfrm>
        </p:grpSpPr>
        <p:sp>
          <p:nvSpPr>
            <p:cNvPr id="48" name="矩形 47"/>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9" name="五角星 48"/>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文本框 66"/>
          <p:cNvSpPr txBox="1">
            <a:spLocks noChangeArrowheads="1"/>
          </p:cNvSpPr>
          <p:nvPr/>
        </p:nvSpPr>
        <p:spPr bwMode="auto">
          <a:xfrm>
            <a:off x="858383" y="1432182"/>
            <a:ext cx="2494915" cy="55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defTabSz="1087755">
              <a:defRPr/>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1</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、不能准时交货</a:t>
            </a:r>
          </a:p>
          <a:p>
            <a:pPr algn="l" defTabSz="1087755">
              <a:defRPr/>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2</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、成本过高</a:t>
            </a:r>
          </a:p>
          <a:p>
            <a:pPr algn="l" defTabSz="1087755">
              <a:defRPr/>
            </a:pPr>
            <a:r>
              <a:rPr lang="en-US" altLang="zh-CN"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3</a:t>
            </a: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、潜在不良品出货到客户端</a:t>
            </a:r>
          </a:p>
        </p:txBody>
      </p:sp>
      <p:sp>
        <p:nvSpPr>
          <p:cNvPr id="10" name="文本框 66"/>
          <p:cNvSpPr txBox="1">
            <a:spLocks noChangeArrowheads="1"/>
          </p:cNvSpPr>
          <p:nvPr/>
        </p:nvSpPr>
        <p:spPr bwMode="auto">
          <a:xfrm>
            <a:off x="858382" y="2936530"/>
            <a:ext cx="2494915" cy="110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l">
              <a:lnSpc>
                <a:spcPct val="150000"/>
              </a:lnSpc>
            </a:pPr>
            <a:r>
              <a:rPr lang="zh-CN" altLang="en-US" sz="12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产线过站录入不良信息，由系统实时统计某时间段的不良率，针对同一个不良出现多次提醒管理者进行改善，防止更多同类型的不良出现</a:t>
            </a:r>
          </a:p>
        </p:txBody>
      </p:sp>
      <p:pic>
        <p:nvPicPr>
          <p:cNvPr id="4" name="图片 3" descr="webwxgetmsgimg[6]"/>
          <p:cNvPicPr>
            <a:picLocks noChangeAspect="1"/>
          </p:cNvPicPr>
          <p:nvPr/>
        </p:nvPicPr>
        <p:blipFill>
          <a:blip r:embed="rId3"/>
          <a:stretch>
            <a:fillRect/>
          </a:stretch>
        </p:blipFill>
        <p:spPr>
          <a:xfrm>
            <a:off x="4573270" y="1092200"/>
            <a:ext cx="4409440" cy="3516630"/>
          </a:xfrm>
          <a:prstGeom prst="rect">
            <a:avLst/>
          </a:prstGeom>
        </p:spPr>
      </p:pic>
      <p:sp>
        <p:nvSpPr>
          <p:cNvPr id="17" name="标题 2">
            <a:extLst>
              <a:ext uri="{FF2B5EF4-FFF2-40B4-BE49-F238E27FC236}">
                <a16:creationId xmlns:a16="http://schemas.microsoft.com/office/drawing/2014/main" id="{BE444504-38C7-461A-BBBB-0374DF8F2A3A}"/>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03/ </a:t>
            </a:r>
            <a:r>
              <a:rPr lang="zh-CN" altLang="en-US" dirty="0">
                <a:solidFill>
                  <a:srgbClr val="292929"/>
                </a:solidFill>
                <a:ea typeface="微软雅黑" panose="020B0503020204020204" pitchFamily="34" charset="-122"/>
                <a:sym typeface="Arial" panose="020B0604020202020204" pitchFamily="34" charset="0"/>
              </a:rPr>
              <a:t>质量问题</a:t>
            </a:r>
            <a:r>
              <a:rPr lang="en-US" altLang="zh-CN" dirty="0">
                <a:solidFill>
                  <a:srgbClr val="292929"/>
                </a:solidFill>
                <a:ea typeface="微软雅黑" panose="020B0503020204020204" pitchFamily="34" charset="-122"/>
                <a:sym typeface="Arial" panose="020B0604020202020204" pitchFamily="34" charset="0"/>
              </a:rPr>
              <a:t>-</a:t>
            </a:r>
            <a:r>
              <a:rPr lang="zh-CN" altLang="en-US" dirty="0">
                <a:solidFill>
                  <a:srgbClr val="292929"/>
                </a:solidFill>
                <a:ea typeface="微软雅黑" panose="020B0503020204020204" pitchFamily="34" charset="-122"/>
                <a:sym typeface="Arial" panose="020B0604020202020204" pitchFamily="34" charset="0"/>
              </a:rPr>
              <a:t>解决方案</a:t>
            </a:r>
          </a:p>
        </p:txBody>
      </p:sp>
      <p:sp>
        <p:nvSpPr>
          <p:cNvPr id="19" name="文本框 66">
            <a:extLst>
              <a:ext uri="{FF2B5EF4-FFF2-40B4-BE49-F238E27FC236}">
                <a16:creationId xmlns:a16="http://schemas.microsoft.com/office/drawing/2014/main" id="{87AC598E-E457-4049-BEEF-13AE234B7B02}"/>
              </a:ext>
            </a:extLst>
          </p:cNvPr>
          <p:cNvSpPr txBox="1">
            <a:spLocks noChangeArrowheads="1"/>
          </p:cNvSpPr>
          <p:nvPr/>
        </p:nvSpPr>
        <p:spPr bwMode="auto">
          <a:xfrm>
            <a:off x="713740" y="1029335"/>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质量问题导致的后果：</a:t>
            </a:r>
          </a:p>
        </p:txBody>
      </p:sp>
      <p:sp>
        <p:nvSpPr>
          <p:cNvPr id="20" name="文本框 66">
            <a:extLst>
              <a:ext uri="{FF2B5EF4-FFF2-40B4-BE49-F238E27FC236}">
                <a16:creationId xmlns:a16="http://schemas.microsoft.com/office/drawing/2014/main" id="{EA9CAFBD-BEFB-41D7-B30F-E8203369E55F}"/>
              </a:ext>
            </a:extLst>
          </p:cNvPr>
          <p:cNvSpPr txBox="1">
            <a:spLocks noChangeArrowheads="1"/>
          </p:cNvSpPr>
          <p:nvPr/>
        </p:nvSpPr>
        <p:spPr bwMode="auto">
          <a:xfrm>
            <a:off x="713740" y="2567348"/>
            <a:ext cx="2193926" cy="215266"/>
          </a:xfrm>
          <a:prstGeom prst="rect">
            <a:avLst/>
          </a:prstGeom>
          <a:noFill/>
          <a:ln>
            <a:noFill/>
          </a:ln>
        </p:spPr>
        <p:txBody>
          <a:bodyPr wrap="squar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解决方案：</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750"/>
                                        <p:tgtEl>
                                          <p:spTgt spid="5"/>
                                        </p:tgtEl>
                                      </p:cBhvr>
                                    </p:animEffect>
                                  </p:childTnLst>
                                </p:cTn>
                              </p:par>
                              <p:par>
                                <p:cTn id="8" presetID="53" presetClass="entr" presetSubtype="16" fill="hold" nodeType="withEffect">
                                  <p:stCondLst>
                                    <p:cond delay="200"/>
                                  </p:stCondLst>
                                  <p:childTnLst>
                                    <p:set>
                                      <p:cBhvr>
                                        <p:cTn id="9" dur="1" fill="hold">
                                          <p:stCondLst>
                                            <p:cond delay="0"/>
                                          </p:stCondLst>
                                        </p:cTn>
                                        <p:tgtEl>
                                          <p:spTgt spid="2"/>
                                        </p:tgtEl>
                                        <p:attrNameLst>
                                          <p:attrName>style.visibility</p:attrName>
                                        </p:attrNameLst>
                                      </p:cBhvr>
                                      <p:to>
                                        <p:strVal val="visible"/>
                                      </p:to>
                                    </p:set>
                                    <p:anim calcmode="lin" valueType="num">
                                      <p:cBhvr>
                                        <p:cTn id="10" dur="750" fill="hold"/>
                                        <p:tgtEl>
                                          <p:spTgt spid="2"/>
                                        </p:tgtEl>
                                        <p:attrNameLst>
                                          <p:attrName>ppt_w</p:attrName>
                                        </p:attrNameLst>
                                      </p:cBhvr>
                                      <p:tavLst>
                                        <p:tav tm="0">
                                          <p:val>
                                            <p:fltVal val="0"/>
                                          </p:val>
                                        </p:tav>
                                        <p:tav tm="100000">
                                          <p:val>
                                            <p:strVal val="#ppt_w"/>
                                          </p:val>
                                        </p:tav>
                                      </p:tavLst>
                                    </p:anim>
                                    <p:anim calcmode="lin" valueType="num">
                                      <p:cBhvr>
                                        <p:cTn id="11" dur="750" fill="hold"/>
                                        <p:tgtEl>
                                          <p:spTgt spid="2"/>
                                        </p:tgtEl>
                                        <p:attrNameLst>
                                          <p:attrName>ppt_h</p:attrName>
                                        </p:attrNameLst>
                                      </p:cBhvr>
                                      <p:tavLst>
                                        <p:tav tm="0">
                                          <p:val>
                                            <p:fltVal val="0"/>
                                          </p:val>
                                        </p:tav>
                                        <p:tav tm="100000">
                                          <p:val>
                                            <p:strVal val="#ppt_h"/>
                                          </p:val>
                                        </p:tav>
                                      </p:tavLst>
                                    </p:anim>
                                    <p:animEffect transition="in" filter="fade">
                                      <p:cBhvr>
                                        <p:cTn id="12" dur="750"/>
                                        <p:tgtEl>
                                          <p:spTgt spid="2"/>
                                        </p:tgtEl>
                                      </p:cBhvr>
                                    </p:animEffect>
                                  </p:childTnLst>
                                </p:cTn>
                              </p:par>
                              <p:par>
                                <p:cTn id="13" presetID="53" presetClass="entr" presetSubtype="16" fill="hold" nodeType="with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750" fill="hold"/>
                                        <p:tgtEl>
                                          <p:spTgt spid="3"/>
                                        </p:tgtEl>
                                        <p:attrNameLst>
                                          <p:attrName>ppt_w</p:attrName>
                                        </p:attrNameLst>
                                      </p:cBhvr>
                                      <p:tavLst>
                                        <p:tav tm="0">
                                          <p:val>
                                            <p:fltVal val="0"/>
                                          </p:val>
                                        </p:tav>
                                        <p:tav tm="100000">
                                          <p:val>
                                            <p:strVal val="#ppt_w"/>
                                          </p:val>
                                        </p:tav>
                                      </p:tavLst>
                                    </p:anim>
                                    <p:anim calcmode="lin" valueType="num">
                                      <p:cBhvr>
                                        <p:cTn id="16" dur="750" fill="hold"/>
                                        <p:tgtEl>
                                          <p:spTgt spid="3"/>
                                        </p:tgtEl>
                                        <p:attrNameLst>
                                          <p:attrName>ppt_h</p:attrName>
                                        </p:attrNameLst>
                                      </p:cBhvr>
                                      <p:tavLst>
                                        <p:tav tm="0">
                                          <p:val>
                                            <p:fltVal val="0"/>
                                          </p:val>
                                        </p:tav>
                                        <p:tav tm="100000">
                                          <p:val>
                                            <p:strVal val="#ppt_h"/>
                                          </p:val>
                                        </p:tav>
                                      </p:tavLst>
                                    </p:anim>
                                    <p:animEffect transition="in" filter="fade">
                                      <p:cBhvr>
                                        <p:cTn id="1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2"/>
          <p:cNvSpPr txBox="1">
            <a:spLocks noChangeArrowheads="1"/>
          </p:cNvSpPr>
          <p:nvPr/>
        </p:nvSpPr>
        <p:spPr bwMode="auto">
          <a:xfrm>
            <a:off x="2728113" y="3296543"/>
            <a:ext cx="40647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defRPr/>
            </a:pPr>
            <a:r>
              <a:rPr lang="en-US" altLang="zh-CN" sz="28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sym typeface="+mn-ea"/>
              </a:rPr>
              <a:t>04 / MES</a:t>
            </a:r>
            <a:r>
              <a:rPr lang="zh-CN" altLang="en-US" sz="28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sym typeface="+mn-ea"/>
              </a:rPr>
              <a:t>功能模块</a:t>
            </a:r>
            <a:endParaRPr lang="zh-CN" altLang="en-US" sz="2800" b="1" dirty="0">
              <a:solidFill>
                <a:srgbClr val="093B5C"/>
              </a:solidFill>
              <a:latin typeface="方正兰亭超细黑简体" panose="03000509000000000000" pitchFamily="2" charset="-122"/>
              <a:ea typeface="方正兰亭超细黑简体" panose="03000509000000000000" pitchFamily="2" charset="-122"/>
            </a:endParaRPr>
          </a:p>
        </p:txBody>
      </p:sp>
      <p:pic>
        <p:nvPicPr>
          <p:cNvPr id="9" name="图片 8"/>
          <p:cNvPicPr>
            <a:picLocks noChangeAspect="1"/>
          </p:cNvPicPr>
          <p:nvPr/>
        </p:nvPicPr>
        <p:blipFill>
          <a:blip r:embed="rId3" cstate="screen">
            <a:extLst>
              <a:ext uri="{28A0092B-C50C-407E-A947-70E740481C1C}">
                <a14:useLocalDpi xmlns:a14="http://schemas.microsoft.com/office/drawing/2010/main" val="0"/>
              </a:ext>
            </a:extLst>
          </a:blip>
          <a:srcRect l="17632" r="49845" b="47264"/>
          <a:stretch>
            <a:fillRect/>
          </a:stretch>
        </p:blipFill>
        <p:spPr>
          <a:xfrm flipH="1">
            <a:off x="2159732" y="0"/>
            <a:ext cx="2088232" cy="3040091"/>
          </a:xfrm>
          <a:prstGeom prst="rect">
            <a:avLst/>
          </a:prstGeom>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500"/>
                            </p:stCondLst>
                            <p:childTnLst>
                              <p:par>
                                <p:cTn id="17" presetID="35" presetClass="path" presetSubtype="0" accel="50000" decel="50000" fill="hold" grpId="1" nodeType="afterEffect">
                                  <p:stCondLst>
                                    <p:cond delay="0"/>
                                  </p:stCondLst>
                                  <p:childTnLst>
                                    <p:animMotion origin="layout" path="M 0 -4.07407E-6 L 0.34896 -4.07407E-6 " pathEditMode="relative" rAng="0" ptsTypes="AA">
                                      <p:cBhvr>
                                        <p:cTn id="18" dur="1000" spd="-100000" fill="hold"/>
                                        <p:tgtEl>
                                          <p:spTgt spid="15"/>
                                        </p:tgtEl>
                                        <p:attrNameLst>
                                          <p:attrName>ppt_x</p:attrName>
                                          <p:attrName>ppt_y</p:attrName>
                                        </p:attrNameLst>
                                      </p:cBhvr>
                                      <p:rCtr x="1744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3220182" y="1269752"/>
            <a:ext cx="2731858" cy="2703002"/>
            <a:chOff x="4512406" y="1799221"/>
            <a:chExt cx="3841675" cy="3799715"/>
          </a:xfrm>
        </p:grpSpPr>
        <p:sp>
          <p:nvSpPr>
            <p:cNvPr id="2" name="任意多边形 1"/>
            <p:cNvSpPr/>
            <p:nvPr/>
          </p:nvSpPr>
          <p:spPr>
            <a:xfrm rot="9257143">
              <a:off x="6221113" y="5062780"/>
              <a:ext cx="189519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 name="任意多边形 2"/>
            <p:cNvSpPr/>
            <p:nvPr/>
          </p:nvSpPr>
          <p:spPr>
            <a:xfrm rot="12342857">
              <a:off x="4750179" y="5062780"/>
              <a:ext cx="1895196"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4" name="任意多边形 3"/>
            <p:cNvSpPr/>
            <p:nvPr/>
          </p:nvSpPr>
          <p:spPr>
            <a:xfrm rot="15428571">
              <a:off x="3832887" y="3912376"/>
              <a:ext cx="189519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5" name="任意多边形 4"/>
            <p:cNvSpPr/>
            <p:nvPr/>
          </p:nvSpPr>
          <p:spPr>
            <a:xfrm rot="18514286">
              <a:off x="4160409" y="2477575"/>
              <a:ext cx="189286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6" name="任意多边形 5"/>
            <p:cNvSpPr/>
            <p:nvPr/>
          </p:nvSpPr>
          <p:spPr>
            <a:xfrm>
              <a:off x="5486811" y="1838852"/>
              <a:ext cx="189286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7" name="任意多边形 6"/>
            <p:cNvSpPr/>
            <p:nvPr/>
          </p:nvSpPr>
          <p:spPr>
            <a:xfrm rot="3085714">
              <a:off x="6813215" y="2477575"/>
              <a:ext cx="189286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8" name="任意多边形 7"/>
            <p:cNvSpPr/>
            <p:nvPr/>
          </p:nvSpPr>
          <p:spPr>
            <a:xfrm rot="6171428">
              <a:off x="7138406" y="3912376"/>
              <a:ext cx="189519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grpSp>
      <p:sp>
        <p:nvSpPr>
          <p:cNvPr id="9" name="矩形 3"/>
          <p:cNvSpPr>
            <a:spLocks noChangeArrowheads="1"/>
          </p:cNvSpPr>
          <p:nvPr/>
        </p:nvSpPr>
        <p:spPr bwMode="auto">
          <a:xfrm>
            <a:off x="3791696" y="2476926"/>
            <a:ext cx="1513463" cy="433705"/>
          </a:xfrm>
          <a:prstGeom prst="rect">
            <a:avLst/>
          </a:prstGeom>
          <a:solidFill>
            <a:schemeClr val="accent1"/>
          </a:solidFill>
          <a:ln>
            <a:noFill/>
          </a:ln>
        </p:spPr>
        <p:txBody>
          <a:bodyPr lIns="65032" tIns="32516" rIns="65032" bIns="32516">
            <a:sp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a:lnSpc>
                <a:spcPct val="120000"/>
              </a:lnSpc>
              <a:buNone/>
            </a:pPr>
            <a:r>
              <a:rPr lang="en-US" sz="2000" dirty="0">
                <a:solidFill>
                  <a:schemeClr val="bg1"/>
                </a:solidFill>
                <a:latin typeface="微软雅黑" panose="020B0503020204020204" pitchFamily="34" charset="-122"/>
                <a:cs typeface="+mn-ea"/>
                <a:sym typeface="Arial" panose="020B0604020202020204" pitchFamily="34" charset="0"/>
              </a:rPr>
              <a:t>MES</a:t>
            </a:r>
          </a:p>
        </p:txBody>
      </p:sp>
      <p:sp>
        <p:nvSpPr>
          <p:cNvPr id="25" name="TextBox 170"/>
          <p:cNvSpPr txBox="1"/>
          <p:nvPr/>
        </p:nvSpPr>
        <p:spPr>
          <a:xfrm>
            <a:off x="2227394" y="1552763"/>
            <a:ext cx="1266190" cy="375920"/>
          </a:xfrm>
          <a:prstGeom prst="rect">
            <a:avLst/>
          </a:prstGeom>
          <a:noFill/>
        </p:spPr>
        <p:txBody>
          <a:bodyPr wrap="square" lIns="68582" tIns="34291" rIns="68582" bIns="34291" rtlCol="0">
            <a:spAutoFit/>
          </a:bodyPr>
          <a:lstStyle/>
          <a:p>
            <a:pPr lvl="0">
              <a:lnSpc>
                <a:spcPct val="100000"/>
              </a:lnSpc>
              <a:spcBef>
                <a:spcPct val="0"/>
              </a:spcBef>
              <a:spcAft>
                <a:spcPct val="35000"/>
              </a:spcAft>
            </a:pPr>
            <a:r>
              <a:rPr lang="zh-CN" altLang="en-US" sz="2000" dirty="0">
                <a:latin typeface="微软雅黑" panose="020B0503020204020204" pitchFamily="34" charset="-122"/>
                <a:ea typeface="微软雅黑" panose="020B0503020204020204" pitchFamily="34" charset="-122"/>
                <a:sym typeface="+mn-ea"/>
              </a:rPr>
              <a:t>生产管理</a:t>
            </a:r>
            <a:endParaRPr lang="zh-CN" altLang="zh-CN" sz="20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ea"/>
            </a:endParaRPr>
          </a:p>
        </p:txBody>
      </p:sp>
      <p:sp>
        <p:nvSpPr>
          <p:cNvPr id="29" name="TextBox 170"/>
          <p:cNvSpPr txBox="1"/>
          <p:nvPr/>
        </p:nvSpPr>
        <p:spPr>
          <a:xfrm>
            <a:off x="2777085" y="3921404"/>
            <a:ext cx="1267460" cy="375920"/>
          </a:xfrm>
          <a:prstGeom prst="rect">
            <a:avLst/>
          </a:prstGeom>
          <a:noFill/>
        </p:spPr>
        <p:txBody>
          <a:bodyPr wrap="square" lIns="68582" tIns="34291" rIns="68582" bIns="34291" rtlCol="0">
            <a:spAutoFit/>
          </a:bodyPr>
          <a:lstStyle/>
          <a:p>
            <a:pPr lvl="0">
              <a:lnSpc>
                <a:spcPct val="100000"/>
              </a:lnSpc>
              <a:spcBef>
                <a:spcPct val="0"/>
              </a:spcBef>
              <a:spcAft>
                <a:spcPct val="35000"/>
              </a:spcAft>
            </a:pPr>
            <a:r>
              <a:rPr lang="zh-CN" altLang="en-US" sz="2000" dirty="0">
                <a:sym typeface="+mn-ea"/>
              </a:rPr>
              <a:t>订单管理</a:t>
            </a:r>
          </a:p>
        </p:txBody>
      </p:sp>
      <p:sp>
        <p:nvSpPr>
          <p:cNvPr id="31" name="TextBox 170"/>
          <p:cNvSpPr txBox="1"/>
          <p:nvPr/>
        </p:nvSpPr>
        <p:spPr>
          <a:xfrm>
            <a:off x="5169166" y="3921404"/>
            <a:ext cx="1302385" cy="375920"/>
          </a:xfrm>
          <a:prstGeom prst="rect">
            <a:avLst/>
          </a:prstGeom>
          <a:noFill/>
        </p:spPr>
        <p:txBody>
          <a:bodyPr wrap="square" lIns="68582" tIns="34291" rIns="68582" bIns="34291" rtlCol="0">
            <a:spAutoFit/>
          </a:bodyPr>
          <a:lstStyle/>
          <a:p>
            <a:pPr lvl="0">
              <a:lnSpc>
                <a:spcPct val="100000"/>
              </a:lnSpc>
              <a:spcBef>
                <a:spcPct val="0"/>
              </a:spcBef>
              <a:spcAft>
                <a:spcPct val="35000"/>
              </a:spcAft>
            </a:pPr>
            <a:r>
              <a:rPr lang="zh-CN" sz="2000" dirty="0">
                <a:sym typeface="+mn-ea"/>
              </a:rPr>
              <a:t>库存管理</a:t>
            </a:r>
          </a:p>
        </p:txBody>
      </p:sp>
      <p:sp>
        <p:nvSpPr>
          <p:cNvPr id="35" name="TextBox 170"/>
          <p:cNvSpPr txBox="1"/>
          <p:nvPr/>
        </p:nvSpPr>
        <p:spPr>
          <a:xfrm>
            <a:off x="5820676" y="1552763"/>
            <a:ext cx="1301750" cy="375920"/>
          </a:xfrm>
          <a:prstGeom prst="rect">
            <a:avLst/>
          </a:prstGeom>
          <a:noFill/>
        </p:spPr>
        <p:txBody>
          <a:bodyPr wrap="square" lIns="68582" tIns="34291" rIns="68582" bIns="34291" rtlCol="0">
            <a:spAutoFit/>
          </a:bodyPr>
          <a:lstStyle/>
          <a:p>
            <a:pPr lvl="0">
              <a:lnSpc>
                <a:spcPct val="100000"/>
              </a:lnSpc>
              <a:spcBef>
                <a:spcPct val="0"/>
              </a:spcBef>
              <a:spcAft>
                <a:spcPct val="35000"/>
              </a:spcAft>
            </a:pPr>
            <a:r>
              <a:rPr lang="zh-CN" sz="2000" dirty="0">
                <a:sym typeface="+mn-ea"/>
              </a:rPr>
              <a:t>排产管理</a:t>
            </a:r>
          </a:p>
        </p:txBody>
      </p:sp>
      <p:sp>
        <p:nvSpPr>
          <p:cNvPr id="11" name="TextBox 170"/>
          <p:cNvSpPr txBox="1"/>
          <p:nvPr/>
        </p:nvSpPr>
        <p:spPr>
          <a:xfrm>
            <a:off x="3779182" y="684762"/>
            <a:ext cx="1728162" cy="499110"/>
          </a:xfrm>
          <a:prstGeom prst="rect">
            <a:avLst/>
          </a:prstGeom>
          <a:noFill/>
        </p:spPr>
        <p:txBody>
          <a:bodyPr wrap="square" lIns="68582" tIns="34291" rIns="68582" bIns="34291" rtlCol="0">
            <a:spAutoFit/>
          </a:bodyPr>
          <a:lstStyle/>
          <a:p>
            <a:pPr lvl="0">
              <a:lnSpc>
                <a:spcPct val="100000"/>
              </a:lnSpc>
              <a:spcBef>
                <a:spcPct val="0"/>
              </a:spcBef>
              <a:spcAft>
                <a:spcPct val="35000"/>
              </a:spcAft>
            </a:pPr>
            <a:r>
              <a:rPr lang="zh-CN" altLang="en-US" sz="2800" b="1" dirty="0">
                <a:solidFill>
                  <a:schemeClr val="tx1"/>
                </a:solidFill>
                <a:latin typeface="微软雅黑" panose="020B0503020204020204" pitchFamily="34" charset="-122"/>
                <a:ea typeface="微软雅黑" panose="020B0503020204020204" pitchFamily="34" charset="-122"/>
                <a:sym typeface="+mn-ea"/>
              </a:rPr>
              <a:t>功能介绍</a:t>
            </a:r>
            <a:endParaRPr lang="zh-CN" altLang="en-US" sz="2800" b="1" dirty="0">
              <a:solidFill>
                <a:schemeClr val="tx1"/>
              </a:solidFill>
              <a:latin typeface="微软雅黑" panose="020B0503020204020204" pitchFamily="34" charset="-122"/>
              <a:ea typeface="微软雅黑" panose="020B0503020204020204" pitchFamily="34" charset="-122"/>
              <a:cs typeface="+mn-ea"/>
              <a:sym typeface="+mn-ea"/>
            </a:endParaRPr>
          </a:p>
        </p:txBody>
      </p:sp>
      <p:sp>
        <p:nvSpPr>
          <p:cNvPr id="12" name="TextBox 170"/>
          <p:cNvSpPr txBox="1"/>
          <p:nvPr/>
        </p:nvSpPr>
        <p:spPr>
          <a:xfrm>
            <a:off x="2065298" y="2885915"/>
            <a:ext cx="1266190" cy="375920"/>
          </a:xfrm>
          <a:prstGeom prst="rect">
            <a:avLst/>
          </a:prstGeom>
          <a:noFill/>
        </p:spPr>
        <p:txBody>
          <a:bodyPr wrap="square" lIns="68582" tIns="34291" rIns="68582" bIns="34291" rtlCol="0">
            <a:spAutoFit/>
          </a:bodyPr>
          <a:lstStyle/>
          <a:p>
            <a:pPr lvl="0">
              <a:lnSpc>
                <a:spcPct val="100000"/>
              </a:lnSpc>
              <a:spcBef>
                <a:spcPct val="0"/>
              </a:spcBef>
              <a:spcAft>
                <a:spcPct val="35000"/>
              </a:spcAft>
            </a:pPr>
            <a:r>
              <a:rPr lang="zh-CN" sz="2000" dirty="0">
                <a:sym typeface="+mn-ea"/>
              </a:rPr>
              <a:t>质量管理</a:t>
            </a:r>
          </a:p>
        </p:txBody>
      </p:sp>
      <p:sp>
        <p:nvSpPr>
          <p:cNvPr id="13" name="TextBox 170"/>
          <p:cNvSpPr txBox="1"/>
          <p:nvPr/>
        </p:nvSpPr>
        <p:spPr>
          <a:xfrm>
            <a:off x="6089954" y="2885915"/>
            <a:ext cx="1266190" cy="375920"/>
          </a:xfrm>
          <a:prstGeom prst="rect">
            <a:avLst/>
          </a:prstGeom>
          <a:noFill/>
        </p:spPr>
        <p:txBody>
          <a:bodyPr wrap="square" lIns="68582" tIns="34291" rIns="68582" bIns="34291" rtlCol="0">
            <a:spAutoFit/>
          </a:bodyPr>
          <a:lstStyle/>
          <a:p>
            <a:pPr lvl="0">
              <a:lnSpc>
                <a:spcPct val="100000"/>
              </a:lnSpc>
              <a:spcBef>
                <a:spcPct val="0"/>
              </a:spcBef>
              <a:spcAft>
                <a:spcPct val="35000"/>
              </a:spcAft>
            </a:pPr>
            <a:r>
              <a:rPr lang="zh-CN" sz="2000" dirty="0">
                <a:sym typeface="+mn-ea"/>
              </a:rPr>
              <a:t>设备监控</a:t>
            </a:r>
          </a:p>
        </p:txBody>
      </p:sp>
      <p:sp>
        <p:nvSpPr>
          <p:cNvPr id="18" name="标题 2">
            <a:extLst>
              <a:ext uri="{FF2B5EF4-FFF2-40B4-BE49-F238E27FC236}">
                <a16:creationId xmlns:a16="http://schemas.microsoft.com/office/drawing/2014/main" id="{922F29A2-5E4C-4449-8474-D53077B161D8}"/>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04/ </a:t>
            </a:r>
            <a:r>
              <a:rPr lang="en-US" altLang="zh-CN" dirty="0">
                <a:solidFill>
                  <a:srgbClr val="292929"/>
                </a:solidFill>
                <a:ea typeface="微软雅黑" panose="020B0503020204020204" pitchFamily="34" charset="-122"/>
                <a:sym typeface="Arial" panose="020B0604020202020204" pitchFamily="34" charset="0"/>
              </a:rPr>
              <a:t>MES</a:t>
            </a:r>
            <a:r>
              <a:rPr lang="zh-CN" altLang="en-US" dirty="0">
                <a:solidFill>
                  <a:srgbClr val="292929"/>
                </a:solidFill>
                <a:ea typeface="微软雅黑" panose="020B0503020204020204" pitchFamily="34" charset="-122"/>
                <a:sym typeface="Arial" panose="020B0604020202020204" pitchFamily="34" charset="0"/>
              </a:rPr>
              <a:t>功能模块</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ppt_x</p:attrName>
                                        </p:attrNameLst>
                                      </p:cBhvr>
                                      <p:tavLst>
                                        <p:tav tm="0">
                                          <p:val>
                                            <p:fltVal val="0.5"/>
                                          </p:val>
                                        </p:tav>
                                        <p:tav tm="100000">
                                          <p:val>
                                            <p:strVal val="#ppt_x"/>
                                          </p:val>
                                        </p:tav>
                                      </p:tavLst>
                                    </p:anim>
                                    <p:anim calcmode="lin" valueType="num">
                                      <p:cBhvr>
                                        <p:cTn id="10" dur="500" fill="hold"/>
                                        <p:tgtEl>
                                          <p:spTgt spid="10"/>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16" presetClass="entr" presetSubtype="21"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par>
                          <p:cTn id="15" fill="hold">
                            <p:stCondLst>
                              <p:cond delay="1000"/>
                            </p:stCondLst>
                            <p:childTnLst>
                              <p:par>
                                <p:cTn id="16" presetID="12" presetClass="entr" presetSubtype="8"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additive="base">
                                        <p:cTn id="18" dur="500"/>
                                        <p:tgtEl>
                                          <p:spTgt spid="25"/>
                                        </p:tgtEl>
                                        <p:attrNameLst>
                                          <p:attrName>ppt_x</p:attrName>
                                        </p:attrNameLst>
                                      </p:cBhvr>
                                      <p:tavLst>
                                        <p:tav tm="0">
                                          <p:val>
                                            <p:strVal val="#ppt_x-#ppt_w*1.125000"/>
                                          </p:val>
                                        </p:tav>
                                        <p:tav tm="100000">
                                          <p:val>
                                            <p:strVal val="#ppt_x"/>
                                          </p:val>
                                        </p:tav>
                                      </p:tavLst>
                                    </p:anim>
                                    <p:animEffect transition="in" filter="wipe(right)">
                                      <p:cBhvr>
                                        <p:cTn id="19" dur="500"/>
                                        <p:tgtEl>
                                          <p:spTgt spid="25"/>
                                        </p:tgtEl>
                                      </p:cBhvr>
                                    </p:animEffect>
                                  </p:childTnLst>
                                </p:cTn>
                              </p:par>
                            </p:childTnLst>
                          </p:cTn>
                        </p:par>
                        <p:par>
                          <p:cTn id="20" fill="hold">
                            <p:stCondLst>
                              <p:cond delay="1500"/>
                            </p:stCondLst>
                            <p:childTnLst>
                              <p:par>
                                <p:cTn id="21" presetID="12" presetClass="entr" presetSubtype="8" fill="hold" grpId="0" nodeType="afterEffect">
                                  <p:stCondLst>
                                    <p:cond delay="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p:tgtEl>
                                          <p:spTgt spid="29"/>
                                        </p:tgtEl>
                                        <p:attrNameLst>
                                          <p:attrName>ppt_x</p:attrName>
                                        </p:attrNameLst>
                                      </p:cBhvr>
                                      <p:tavLst>
                                        <p:tav tm="0">
                                          <p:val>
                                            <p:strVal val="#ppt_x-#ppt_w*1.125000"/>
                                          </p:val>
                                        </p:tav>
                                        <p:tav tm="100000">
                                          <p:val>
                                            <p:strVal val="#ppt_x"/>
                                          </p:val>
                                        </p:tav>
                                      </p:tavLst>
                                    </p:anim>
                                    <p:animEffect transition="in" filter="wipe(right)">
                                      <p:cBhvr>
                                        <p:cTn id="24" dur="500"/>
                                        <p:tgtEl>
                                          <p:spTgt spid="29"/>
                                        </p:tgtEl>
                                      </p:cBhvr>
                                    </p:animEffect>
                                  </p:childTnLst>
                                </p:cTn>
                              </p:par>
                            </p:childTnLst>
                          </p:cTn>
                        </p:par>
                        <p:par>
                          <p:cTn id="25" fill="hold">
                            <p:stCondLst>
                              <p:cond delay="2000"/>
                            </p:stCondLst>
                            <p:childTnLst>
                              <p:par>
                                <p:cTn id="26" presetID="12" presetClass="entr" presetSubtype="2"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additive="base">
                                        <p:cTn id="28" dur="500"/>
                                        <p:tgtEl>
                                          <p:spTgt spid="31"/>
                                        </p:tgtEl>
                                        <p:attrNameLst>
                                          <p:attrName>ppt_x</p:attrName>
                                        </p:attrNameLst>
                                      </p:cBhvr>
                                      <p:tavLst>
                                        <p:tav tm="0">
                                          <p:val>
                                            <p:strVal val="#ppt_x+#ppt_w*1.125000"/>
                                          </p:val>
                                        </p:tav>
                                        <p:tav tm="100000">
                                          <p:val>
                                            <p:strVal val="#ppt_x"/>
                                          </p:val>
                                        </p:tav>
                                      </p:tavLst>
                                    </p:anim>
                                    <p:animEffect transition="in" filter="wipe(left)">
                                      <p:cBhvr>
                                        <p:cTn id="29" dur="500"/>
                                        <p:tgtEl>
                                          <p:spTgt spid="31"/>
                                        </p:tgtEl>
                                      </p:cBhvr>
                                    </p:animEffect>
                                  </p:childTnLst>
                                </p:cTn>
                              </p:par>
                            </p:childTnLst>
                          </p:cTn>
                        </p:par>
                        <p:par>
                          <p:cTn id="30" fill="hold">
                            <p:stCondLst>
                              <p:cond delay="2500"/>
                            </p:stCondLst>
                            <p:childTnLst>
                              <p:par>
                                <p:cTn id="31" presetID="12" presetClass="entr" presetSubtype="2" fill="hold" grpId="0" nodeType="after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additive="base">
                                        <p:cTn id="33" dur="500"/>
                                        <p:tgtEl>
                                          <p:spTgt spid="35"/>
                                        </p:tgtEl>
                                        <p:attrNameLst>
                                          <p:attrName>ppt_x</p:attrName>
                                        </p:attrNameLst>
                                      </p:cBhvr>
                                      <p:tavLst>
                                        <p:tav tm="0">
                                          <p:val>
                                            <p:strVal val="#ppt_x+#ppt_w*1.125000"/>
                                          </p:val>
                                        </p:tav>
                                        <p:tav tm="100000">
                                          <p:val>
                                            <p:strVal val="#ppt_x"/>
                                          </p:val>
                                        </p:tav>
                                      </p:tavLst>
                                    </p:anim>
                                    <p:animEffect transition="in" filter="wipe(left)">
                                      <p:cBhvr>
                                        <p:cTn id="34" dur="500"/>
                                        <p:tgtEl>
                                          <p:spTgt spid="35"/>
                                        </p:tgtEl>
                                      </p:cBhvr>
                                    </p:animEffect>
                                  </p:childTnLst>
                                </p:cTn>
                              </p:par>
                            </p:childTnLst>
                          </p:cTn>
                        </p:par>
                        <p:par>
                          <p:cTn id="35" fill="hold">
                            <p:stCondLst>
                              <p:cond delay="3000"/>
                            </p:stCondLst>
                            <p:childTnLst>
                              <p:par>
                                <p:cTn id="36" presetID="12" presetClass="entr" presetSubtype="2"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p:tgtEl>
                                          <p:spTgt spid="11"/>
                                        </p:tgtEl>
                                        <p:attrNameLst>
                                          <p:attrName>ppt_x</p:attrName>
                                        </p:attrNameLst>
                                      </p:cBhvr>
                                      <p:tavLst>
                                        <p:tav tm="0">
                                          <p:val>
                                            <p:strVal val="#ppt_x+#ppt_w*1.125000"/>
                                          </p:val>
                                        </p:tav>
                                        <p:tav tm="100000">
                                          <p:val>
                                            <p:strVal val="#ppt_x"/>
                                          </p:val>
                                        </p:tav>
                                      </p:tavLst>
                                    </p:anim>
                                    <p:animEffect transition="in" filter="wipe(left)">
                                      <p:cBhvr>
                                        <p:cTn id="39" dur="500"/>
                                        <p:tgtEl>
                                          <p:spTgt spid="11"/>
                                        </p:tgtEl>
                                      </p:cBhvr>
                                    </p:animEffect>
                                  </p:childTnLst>
                                </p:cTn>
                              </p:par>
                            </p:childTnLst>
                          </p:cTn>
                        </p:par>
                        <p:par>
                          <p:cTn id="40" fill="hold">
                            <p:stCondLst>
                              <p:cond delay="3500"/>
                            </p:stCondLst>
                            <p:childTnLst>
                              <p:par>
                                <p:cTn id="41" presetID="1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p:tgtEl>
                                          <p:spTgt spid="12"/>
                                        </p:tgtEl>
                                        <p:attrNameLst>
                                          <p:attrName>ppt_x</p:attrName>
                                        </p:attrNameLst>
                                      </p:cBhvr>
                                      <p:tavLst>
                                        <p:tav tm="0">
                                          <p:val>
                                            <p:strVal val="#ppt_x-#ppt_w*1.125000"/>
                                          </p:val>
                                        </p:tav>
                                        <p:tav tm="100000">
                                          <p:val>
                                            <p:strVal val="#ppt_x"/>
                                          </p:val>
                                        </p:tav>
                                      </p:tavLst>
                                    </p:anim>
                                    <p:animEffect transition="in" filter="wipe(right)">
                                      <p:cBhvr>
                                        <p:cTn id="44" dur="500"/>
                                        <p:tgtEl>
                                          <p:spTgt spid="12"/>
                                        </p:tgtEl>
                                      </p:cBhvr>
                                    </p:animEffect>
                                  </p:childTnLst>
                                </p:cTn>
                              </p:par>
                            </p:childTnLst>
                          </p:cTn>
                        </p:par>
                        <p:par>
                          <p:cTn id="45" fill="hold">
                            <p:stCondLst>
                              <p:cond delay="4000"/>
                            </p:stCondLst>
                            <p:childTnLst>
                              <p:par>
                                <p:cTn id="46" presetID="12" presetClass="entr" presetSubtype="8" fill="hold" grpId="0" nodeType="after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p:tgtEl>
                                          <p:spTgt spid="13"/>
                                        </p:tgtEl>
                                        <p:attrNameLst>
                                          <p:attrName>ppt_x</p:attrName>
                                        </p:attrNameLst>
                                      </p:cBhvr>
                                      <p:tavLst>
                                        <p:tav tm="0">
                                          <p:val>
                                            <p:strVal val="#ppt_x-#ppt_w*1.125000"/>
                                          </p:val>
                                        </p:tav>
                                        <p:tav tm="100000">
                                          <p:val>
                                            <p:strVal val="#ppt_x"/>
                                          </p:val>
                                        </p:tav>
                                      </p:tavLst>
                                    </p:anim>
                                    <p:animEffect transition="in" filter="wipe(right)">
                                      <p:cBhvr>
                                        <p:cTn id="4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25" grpId="0"/>
      <p:bldP spid="29" grpId="0"/>
      <p:bldP spid="31" grpId="0"/>
      <p:bldP spid="35" grpId="0"/>
      <p:bldP spid="11" grpId="0"/>
      <p:bldP spid="12"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7" cstate="screen">
            <a:extLst>
              <a:ext uri="{28A0092B-C50C-407E-A947-70E740481C1C}">
                <a14:useLocalDpi xmlns:a14="http://schemas.microsoft.com/office/drawing/2010/main" val="0"/>
              </a:ext>
            </a:extLst>
          </a:blip>
          <a:srcRect l="17632" r="49845" b="47264"/>
          <a:stretch>
            <a:fillRect/>
          </a:stretch>
        </p:blipFill>
        <p:spPr>
          <a:xfrm>
            <a:off x="6192180" y="0"/>
            <a:ext cx="2124236" cy="3616660"/>
          </a:xfrm>
          <a:prstGeom prst="rect">
            <a:avLst/>
          </a:prstGeom>
        </p:spPr>
      </p:pic>
      <p:pic>
        <p:nvPicPr>
          <p:cNvPr id="5" name="图片 4"/>
          <p:cNvPicPr>
            <a:picLocks noChangeAspect="1"/>
          </p:cNvPicPr>
          <p:nvPr/>
        </p:nvPicPr>
        <p:blipFill>
          <a:blip r:embed="rId7" cstate="screen">
            <a:extLst>
              <a:ext uri="{28A0092B-C50C-407E-A947-70E740481C1C}">
                <a14:useLocalDpi xmlns:a14="http://schemas.microsoft.com/office/drawing/2010/main" val="0"/>
              </a:ext>
            </a:extLst>
          </a:blip>
          <a:srcRect l="3307" t="29111" r="82360" b="55664"/>
          <a:stretch>
            <a:fillRect/>
          </a:stretch>
        </p:blipFill>
        <p:spPr>
          <a:xfrm>
            <a:off x="2545537" y="1420416"/>
            <a:ext cx="936104" cy="1044116"/>
          </a:xfrm>
          <a:prstGeom prst="rect">
            <a:avLst/>
          </a:prstGeom>
        </p:spPr>
      </p:pic>
      <p:sp>
        <p:nvSpPr>
          <p:cNvPr id="6" name="PA_文本框 6"/>
          <p:cNvSpPr txBox="1"/>
          <p:nvPr>
            <p:custDataLst>
              <p:tags r:id="rId1"/>
            </p:custDataLst>
          </p:nvPr>
        </p:nvSpPr>
        <p:spPr>
          <a:xfrm>
            <a:off x="1007604" y="2853012"/>
            <a:ext cx="5077031" cy="757130"/>
          </a:xfrm>
          <a:prstGeom prst="rect">
            <a:avLst/>
          </a:prstGeom>
          <a:noFill/>
        </p:spPr>
        <p:txBody>
          <a:bodyPr wrap="none" rtlCol="0" anchor="ctr">
            <a:spAutoFit/>
          </a:bodyPr>
          <a:lstStyle/>
          <a:p>
            <a:pPr>
              <a:lnSpc>
                <a:spcPct val="120000"/>
              </a:lnSpc>
            </a:pPr>
            <a:r>
              <a:rPr lang="zh-CN" altLang="en-US" sz="3600" b="1" dirty="0">
                <a:solidFill>
                  <a:schemeClr val="accent1"/>
                </a:solidFill>
                <a:latin typeface="方正兰亭超细黑简体" panose="03000509000000000000" pitchFamily="2" charset="-122"/>
                <a:ea typeface="方正兰亭超细黑简体" panose="03000509000000000000" pitchFamily="2" charset="-122"/>
              </a:rPr>
              <a:t>演讲完毕  谢谢您的观看</a:t>
            </a:r>
          </a:p>
        </p:txBody>
      </p:sp>
      <p:sp>
        <p:nvSpPr>
          <p:cNvPr id="7" name="PA_半闭框 7"/>
          <p:cNvSpPr/>
          <p:nvPr>
            <p:custDataLst>
              <p:tags r:id="rId2"/>
            </p:custDataLst>
          </p:nvPr>
        </p:nvSpPr>
        <p:spPr>
          <a:xfrm>
            <a:off x="971600" y="2779146"/>
            <a:ext cx="2124236" cy="972108"/>
          </a:xfrm>
          <a:prstGeom prst="halfFrame">
            <a:avLst>
              <a:gd name="adj1" fmla="val 889"/>
              <a:gd name="adj2" fmla="val 1333"/>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PA_文本框 6"/>
          <p:cNvSpPr txBox="1"/>
          <p:nvPr>
            <p:custDataLst>
              <p:tags r:id="rId3"/>
            </p:custDataLst>
          </p:nvPr>
        </p:nvSpPr>
        <p:spPr>
          <a:xfrm>
            <a:off x="1691680" y="1158966"/>
            <a:ext cx="817853" cy="1459759"/>
          </a:xfrm>
          <a:prstGeom prst="rect">
            <a:avLst/>
          </a:prstGeom>
          <a:noFill/>
        </p:spPr>
        <p:txBody>
          <a:bodyPr wrap="none" rtlCol="0" anchor="ctr">
            <a:spAutoFit/>
          </a:bodyPr>
          <a:lstStyle/>
          <a:p>
            <a:pPr>
              <a:lnSpc>
                <a:spcPct val="120000"/>
              </a:lnSpc>
            </a:pPr>
            <a:r>
              <a:rPr lang="en-US" altLang="zh-CN" sz="8000" b="1" dirty="0">
                <a:solidFill>
                  <a:schemeClr val="tx1">
                    <a:lumMod val="75000"/>
                    <a:lumOff val="25000"/>
                  </a:schemeClr>
                </a:solidFill>
                <a:latin typeface="方正兰亭超细黑简体" panose="03000509000000000000" pitchFamily="2" charset="-122"/>
                <a:ea typeface="方正兰亭超细黑简体" panose="03000509000000000000" pitchFamily="2" charset="-122"/>
              </a:rPr>
              <a:t>2</a:t>
            </a:r>
            <a:endParaRPr lang="zh-CN" altLang="en-US" sz="8000" b="1" dirty="0">
              <a:solidFill>
                <a:schemeClr val="tx1">
                  <a:lumMod val="75000"/>
                  <a:lumOff val="25000"/>
                </a:schemeClr>
              </a:solidFill>
              <a:latin typeface="方正兰亭超细黑简体" panose="03000509000000000000" pitchFamily="2" charset="-122"/>
              <a:ea typeface="方正兰亭超细黑简体" panose="03000509000000000000" pitchFamily="2" charset="-122"/>
            </a:endParaRPr>
          </a:p>
        </p:txBody>
      </p:sp>
      <p:sp>
        <p:nvSpPr>
          <p:cNvPr id="11" name="PA_文本框 6"/>
          <p:cNvSpPr txBox="1"/>
          <p:nvPr>
            <p:custDataLst>
              <p:tags r:id="rId4"/>
            </p:custDataLst>
          </p:nvPr>
        </p:nvSpPr>
        <p:spPr>
          <a:xfrm>
            <a:off x="3445637" y="1194970"/>
            <a:ext cx="1519968" cy="1459759"/>
          </a:xfrm>
          <a:prstGeom prst="rect">
            <a:avLst/>
          </a:prstGeom>
          <a:noFill/>
        </p:spPr>
        <p:txBody>
          <a:bodyPr wrap="none" rtlCol="0" anchor="ctr">
            <a:spAutoFit/>
          </a:bodyPr>
          <a:lstStyle/>
          <a:p>
            <a:pPr>
              <a:lnSpc>
                <a:spcPct val="120000"/>
              </a:lnSpc>
            </a:pPr>
            <a:r>
              <a:rPr lang="en-US" altLang="zh-CN" sz="8000" b="1" dirty="0">
                <a:solidFill>
                  <a:schemeClr val="tx1">
                    <a:lumMod val="75000"/>
                    <a:lumOff val="25000"/>
                  </a:schemeClr>
                </a:solidFill>
                <a:latin typeface="方正兰亭超细黑简体" panose="03000509000000000000" pitchFamily="2" charset="-122"/>
                <a:ea typeface="方正兰亭超细黑简体" panose="03000509000000000000" pitchFamily="2" charset="-122"/>
              </a:rPr>
              <a:t>18</a:t>
            </a:r>
            <a:endParaRPr lang="zh-CN" altLang="en-US" sz="8000" b="1" dirty="0">
              <a:solidFill>
                <a:schemeClr val="tx1">
                  <a:lumMod val="75000"/>
                  <a:lumOff val="25000"/>
                </a:schemeClr>
              </a:solidFill>
              <a:latin typeface="方正兰亭超细黑简体" panose="03000509000000000000" pitchFamily="2" charset="-122"/>
              <a:ea typeface="方正兰亭超细黑简体" panose="03000509000000000000" pitchFamily="2" charset="-122"/>
            </a:endParaRPr>
          </a:p>
        </p:txBody>
      </p:sp>
      <p:sp>
        <p:nvSpPr>
          <p:cNvPr id="12" name="PA_半闭框 7"/>
          <p:cNvSpPr/>
          <p:nvPr>
            <p:custDataLst>
              <p:tags r:id="rId5"/>
            </p:custDataLst>
          </p:nvPr>
        </p:nvSpPr>
        <p:spPr>
          <a:xfrm flipH="1" flipV="1">
            <a:off x="4184340" y="3039558"/>
            <a:ext cx="1899828" cy="675692"/>
          </a:xfrm>
          <a:prstGeom prst="halfFrame">
            <a:avLst>
              <a:gd name="adj1" fmla="val 889"/>
              <a:gd name="adj2" fmla="val 1333"/>
            </a:avLst>
          </a:prstGeom>
          <a:solidFill>
            <a:srgbClr val="656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10" presetClass="entr" presetSubtype="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2500"/>
                            </p:stCondLst>
                            <p:childTnLst>
                              <p:par>
                                <p:cTn id="14" presetID="2" presetClass="entr" presetSubtype="1"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0-#ppt_h/2"/>
                                          </p:val>
                                        </p:tav>
                                        <p:tav tm="100000">
                                          <p:val>
                                            <p:strVal val="#ppt_y"/>
                                          </p:val>
                                        </p:tav>
                                      </p:tavLst>
                                    </p:anim>
                                  </p:childTnLst>
                                </p:cTn>
                              </p:par>
                            </p:childTnLst>
                          </p:cTn>
                        </p:par>
                        <p:par>
                          <p:cTn id="18" fill="hold">
                            <p:stCondLst>
                              <p:cond delay="3000"/>
                            </p:stCondLst>
                            <p:childTnLst>
                              <p:par>
                                <p:cTn id="19" presetID="2" presetClass="entr" presetSubtype="1"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0-#ppt_h/2"/>
                                          </p:val>
                                        </p:tav>
                                        <p:tav tm="100000">
                                          <p:val>
                                            <p:strVal val="#ppt_y"/>
                                          </p:val>
                                        </p:tav>
                                      </p:tavLst>
                                    </p:anim>
                                  </p:childTnLst>
                                </p:cTn>
                              </p:par>
                            </p:childTnLst>
                          </p:cTn>
                        </p:par>
                        <p:par>
                          <p:cTn id="23" fill="hold">
                            <p:stCondLst>
                              <p:cond delay="3500"/>
                            </p:stCondLst>
                            <p:childTnLst>
                              <p:par>
                                <p:cTn id="24" presetID="2" presetClass="entr" presetSubtype="1"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0-#ppt_h/2"/>
                                          </p:val>
                                        </p:tav>
                                        <p:tav tm="100000">
                                          <p:val>
                                            <p:strVal val="#ppt_y"/>
                                          </p:val>
                                        </p:tav>
                                      </p:tavLst>
                                    </p:anim>
                                  </p:childTnLst>
                                </p:cTn>
                              </p:par>
                            </p:childTnLst>
                          </p:cTn>
                        </p:par>
                        <p:par>
                          <p:cTn id="28" fill="hold">
                            <p:stCondLst>
                              <p:cond delay="4000"/>
                            </p:stCondLst>
                            <p:childTnLst>
                              <p:par>
                                <p:cTn id="29" presetID="2" presetClass="entr" presetSubtype="8"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2000" fill="hold"/>
                                        <p:tgtEl>
                                          <p:spTgt spid="7"/>
                                        </p:tgtEl>
                                        <p:attrNameLst>
                                          <p:attrName>ppt_x</p:attrName>
                                        </p:attrNameLst>
                                      </p:cBhvr>
                                      <p:tavLst>
                                        <p:tav tm="0">
                                          <p:val>
                                            <p:strVal val="0-#ppt_w/2"/>
                                          </p:val>
                                        </p:tav>
                                        <p:tav tm="100000">
                                          <p:val>
                                            <p:strVal val="#ppt_x"/>
                                          </p:val>
                                        </p:tav>
                                      </p:tavLst>
                                    </p:anim>
                                    <p:anim calcmode="lin" valueType="num">
                                      <p:cBhvr additive="base">
                                        <p:cTn id="32" dur="2000" fill="hold"/>
                                        <p:tgtEl>
                                          <p:spTgt spid="7"/>
                                        </p:tgtEl>
                                        <p:attrNameLst>
                                          <p:attrName>ppt_y</p:attrName>
                                        </p:attrNameLst>
                                      </p:cBhvr>
                                      <p:tavLst>
                                        <p:tav tm="0">
                                          <p:val>
                                            <p:strVal val="#ppt_y"/>
                                          </p:val>
                                        </p:tav>
                                        <p:tav tm="100000">
                                          <p:val>
                                            <p:strVal val="#ppt_y"/>
                                          </p:val>
                                        </p:tav>
                                      </p:tavLst>
                                    </p:anim>
                                  </p:childTnLst>
                                </p:cTn>
                              </p:par>
                            </p:childTnLst>
                          </p:cTn>
                        </p:par>
                        <p:par>
                          <p:cTn id="33" fill="hold">
                            <p:stCondLst>
                              <p:cond delay="6000"/>
                            </p:stCondLst>
                            <p:childTnLst>
                              <p:par>
                                <p:cTn id="34" presetID="53" presetClass="entr" presetSubtype="16"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1000" fill="hold"/>
                                        <p:tgtEl>
                                          <p:spTgt spid="6"/>
                                        </p:tgtEl>
                                        <p:attrNameLst>
                                          <p:attrName>ppt_w</p:attrName>
                                        </p:attrNameLst>
                                      </p:cBhvr>
                                      <p:tavLst>
                                        <p:tav tm="0">
                                          <p:val>
                                            <p:fltVal val="0"/>
                                          </p:val>
                                        </p:tav>
                                        <p:tav tm="100000">
                                          <p:val>
                                            <p:strVal val="#ppt_w"/>
                                          </p:val>
                                        </p:tav>
                                      </p:tavLst>
                                    </p:anim>
                                    <p:anim calcmode="lin" valueType="num">
                                      <p:cBhvr>
                                        <p:cTn id="37" dur="1000" fill="hold"/>
                                        <p:tgtEl>
                                          <p:spTgt spid="6"/>
                                        </p:tgtEl>
                                        <p:attrNameLst>
                                          <p:attrName>ppt_h</p:attrName>
                                        </p:attrNameLst>
                                      </p:cBhvr>
                                      <p:tavLst>
                                        <p:tav tm="0">
                                          <p:val>
                                            <p:fltVal val="0"/>
                                          </p:val>
                                        </p:tav>
                                        <p:tav tm="100000">
                                          <p:val>
                                            <p:strVal val="#ppt_h"/>
                                          </p:val>
                                        </p:tav>
                                      </p:tavLst>
                                    </p:anim>
                                    <p:animEffect transition="in" filter="fade">
                                      <p:cBhvr>
                                        <p:cTn id="38" dur="1000"/>
                                        <p:tgtEl>
                                          <p:spTgt spid="6"/>
                                        </p:tgtEl>
                                      </p:cBhvr>
                                    </p:animEffect>
                                  </p:childTnLst>
                                </p:cTn>
                              </p:par>
                            </p:childTnLst>
                          </p:cTn>
                        </p:par>
                        <p:par>
                          <p:cTn id="39" fill="hold">
                            <p:stCondLst>
                              <p:cond delay="7000"/>
                            </p:stCondLst>
                            <p:childTnLst>
                              <p:par>
                                <p:cTn id="40" presetID="2" presetClass="entr" presetSubtype="2"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2000" fill="hold"/>
                                        <p:tgtEl>
                                          <p:spTgt spid="12"/>
                                        </p:tgtEl>
                                        <p:attrNameLst>
                                          <p:attrName>ppt_x</p:attrName>
                                        </p:attrNameLst>
                                      </p:cBhvr>
                                      <p:tavLst>
                                        <p:tav tm="0">
                                          <p:val>
                                            <p:strVal val="1+#ppt_w/2"/>
                                          </p:val>
                                        </p:tav>
                                        <p:tav tm="100000">
                                          <p:val>
                                            <p:strVal val="#ppt_x"/>
                                          </p:val>
                                        </p:tav>
                                      </p:tavLst>
                                    </p:anim>
                                    <p:anim calcmode="lin" valueType="num">
                                      <p:cBhvr additive="base">
                                        <p:cTn id="43"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autoUpdateAnimBg="0"/>
      <p:bldP spid="10" grpId="0"/>
      <p:bldP spid="11" grpId="0"/>
      <p:bldP spid="12"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5"/>
          <p:cNvSpPr/>
          <p:nvPr/>
        </p:nvSpPr>
        <p:spPr bwMode="auto">
          <a:xfrm>
            <a:off x="1655676" y="1240396"/>
            <a:ext cx="1644431" cy="1867696"/>
          </a:xfrm>
          <a:custGeom>
            <a:avLst/>
            <a:gdLst>
              <a:gd name="T0" fmla="*/ 6935 w 12812"/>
              <a:gd name="T1" fmla="*/ 195 h 14572"/>
              <a:gd name="T2" fmla="*/ 9609 w 12812"/>
              <a:gd name="T3" fmla="*/ 1739 h 14572"/>
              <a:gd name="T4" fmla="*/ 12283 w 12812"/>
              <a:gd name="T5" fmla="*/ 3282 h 14572"/>
              <a:gd name="T6" fmla="*/ 12812 w 12812"/>
              <a:gd name="T7" fmla="*/ 4199 h 14572"/>
              <a:gd name="T8" fmla="*/ 12812 w 12812"/>
              <a:gd name="T9" fmla="*/ 7286 h 14572"/>
              <a:gd name="T10" fmla="*/ 12812 w 12812"/>
              <a:gd name="T11" fmla="*/ 10374 h 14572"/>
              <a:gd name="T12" fmla="*/ 12283 w 12812"/>
              <a:gd name="T13" fmla="*/ 11290 h 14572"/>
              <a:gd name="T14" fmla="*/ 9609 w 12812"/>
              <a:gd name="T15" fmla="*/ 12834 h 14572"/>
              <a:gd name="T16" fmla="*/ 6935 w 12812"/>
              <a:gd name="T17" fmla="*/ 14378 h 14572"/>
              <a:gd name="T18" fmla="*/ 5877 w 12812"/>
              <a:gd name="T19" fmla="*/ 14378 h 14572"/>
              <a:gd name="T20" fmla="*/ 3203 w 12812"/>
              <a:gd name="T21" fmla="*/ 12834 h 14572"/>
              <a:gd name="T22" fmla="*/ 529 w 12812"/>
              <a:gd name="T23" fmla="*/ 11290 h 14572"/>
              <a:gd name="T24" fmla="*/ 0 w 12812"/>
              <a:gd name="T25" fmla="*/ 10374 h 14572"/>
              <a:gd name="T26" fmla="*/ 0 w 12812"/>
              <a:gd name="T27" fmla="*/ 7286 h 14572"/>
              <a:gd name="T28" fmla="*/ 0 w 12812"/>
              <a:gd name="T29" fmla="*/ 4199 h 14572"/>
              <a:gd name="T30" fmla="*/ 529 w 12812"/>
              <a:gd name="T31" fmla="*/ 3282 h 14572"/>
              <a:gd name="T32" fmla="*/ 3203 w 12812"/>
              <a:gd name="T33" fmla="*/ 1739 h 14572"/>
              <a:gd name="T34" fmla="*/ 5877 w 12812"/>
              <a:gd name="T35" fmla="*/ 195 h 14572"/>
              <a:gd name="T36" fmla="*/ 6935 w 12812"/>
              <a:gd name="T37" fmla="*/ 195 h 14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12" h="14572">
                <a:moveTo>
                  <a:pt x="6935" y="195"/>
                </a:moveTo>
                <a:lnTo>
                  <a:pt x="9609" y="1739"/>
                </a:lnTo>
                <a:lnTo>
                  <a:pt x="12283" y="3282"/>
                </a:lnTo>
                <a:cubicBezTo>
                  <a:pt x="12620" y="3477"/>
                  <a:pt x="12812" y="3810"/>
                  <a:pt x="12812" y="4199"/>
                </a:cubicBezTo>
                <a:lnTo>
                  <a:pt x="12812" y="7286"/>
                </a:lnTo>
                <a:lnTo>
                  <a:pt x="12812" y="10374"/>
                </a:lnTo>
                <a:cubicBezTo>
                  <a:pt x="12812" y="10763"/>
                  <a:pt x="12620" y="11096"/>
                  <a:pt x="12283" y="11290"/>
                </a:cubicBezTo>
                <a:lnTo>
                  <a:pt x="9609" y="12834"/>
                </a:lnTo>
                <a:lnTo>
                  <a:pt x="6935" y="14378"/>
                </a:lnTo>
                <a:cubicBezTo>
                  <a:pt x="6599" y="14572"/>
                  <a:pt x="6213" y="14572"/>
                  <a:pt x="5877" y="14378"/>
                </a:cubicBezTo>
                <a:lnTo>
                  <a:pt x="3203" y="12834"/>
                </a:lnTo>
                <a:lnTo>
                  <a:pt x="529" y="11290"/>
                </a:lnTo>
                <a:cubicBezTo>
                  <a:pt x="193" y="11096"/>
                  <a:pt x="0" y="10763"/>
                  <a:pt x="0" y="10374"/>
                </a:cubicBezTo>
                <a:lnTo>
                  <a:pt x="0" y="7286"/>
                </a:lnTo>
                <a:lnTo>
                  <a:pt x="0" y="4199"/>
                </a:lnTo>
                <a:cubicBezTo>
                  <a:pt x="0" y="3810"/>
                  <a:pt x="193" y="3477"/>
                  <a:pt x="529" y="3282"/>
                </a:cubicBezTo>
                <a:lnTo>
                  <a:pt x="3203" y="1739"/>
                </a:lnTo>
                <a:lnTo>
                  <a:pt x="5877" y="195"/>
                </a:lnTo>
                <a:cubicBezTo>
                  <a:pt x="6213" y="0"/>
                  <a:pt x="6599" y="0"/>
                  <a:pt x="6935" y="195"/>
                </a:cubicBezTo>
                <a:close/>
              </a:path>
            </a:pathLst>
          </a:custGeom>
          <a:no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50" name="矩形 49"/>
          <p:cNvSpPr/>
          <p:nvPr/>
        </p:nvSpPr>
        <p:spPr>
          <a:xfrm>
            <a:off x="4499992" y="1954130"/>
            <a:ext cx="2977358" cy="591185"/>
          </a:xfrm>
          <a:prstGeom prst="rect">
            <a:avLst/>
          </a:prstGeom>
        </p:spPr>
        <p:txBody>
          <a:bodyPr wrap="square" lIns="68580" tIns="34290" rIns="68580" bIns="34290">
            <a:spAutoFit/>
          </a:bodyPr>
          <a:lstStyle/>
          <a:p>
            <a:pPr>
              <a:defRPr/>
            </a:pPr>
            <a:r>
              <a:rPr lang="en-US" altLang="zh-CN"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rPr>
              <a:t>01 / MES</a:t>
            </a:r>
            <a:r>
              <a:rPr lang="zh-CN" altLang="en-US"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rPr>
              <a:t>简介</a:t>
            </a:r>
            <a:endParaRPr lang="en-US" altLang="zh-CN"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endParaRPr>
          </a:p>
          <a:p>
            <a:pPr>
              <a:defRPr/>
            </a:pPr>
            <a:endParaRPr lang="zh-CN" altLang="en-US"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endParaRPr>
          </a:p>
        </p:txBody>
      </p:sp>
      <p:sp>
        <p:nvSpPr>
          <p:cNvPr id="51" name="矩形 50"/>
          <p:cNvSpPr/>
          <p:nvPr/>
        </p:nvSpPr>
        <p:spPr>
          <a:xfrm>
            <a:off x="4499993" y="2358822"/>
            <a:ext cx="2446094" cy="329565"/>
          </a:xfrm>
          <a:prstGeom prst="rect">
            <a:avLst/>
          </a:prstGeom>
        </p:spPr>
        <p:txBody>
          <a:bodyPr wrap="square" lIns="68580" tIns="34290" rIns="68580" bIns="34290">
            <a:spAutoFit/>
          </a:bodyPr>
          <a:lstStyle/>
          <a:p>
            <a:pPr>
              <a:defRPr/>
            </a:pPr>
            <a:r>
              <a:rPr lang="en-US" altLang="zh-CN"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rPr>
              <a:t>02 / </a:t>
            </a:r>
            <a:r>
              <a:rPr lang="zh-CN" altLang="en-US"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rPr>
              <a:t>数字化工厂的演变</a:t>
            </a:r>
          </a:p>
        </p:txBody>
      </p:sp>
      <p:sp>
        <p:nvSpPr>
          <p:cNvPr id="52" name="矩形 51"/>
          <p:cNvSpPr/>
          <p:nvPr/>
        </p:nvSpPr>
        <p:spPr>
          <a:xfrm>
            <a:off x="4500245" y="2763520"/>
            <a:ext cx="3890010" cy="329565"/>
          </a:xfrm>
          <a:prstGeom prst="rect">
            <a:avLst/>
          </a:prstGeom>
        </p:spPr>
        <p:txBody>
          <a:bodyPr wrap="square" lIns="68580" tIns="34290" rIns="68580" bIns="34290">
            <a:spAutoFit/>
          </a:bodyPr>
          <a:lstStyle/>
          <a:p>
            <a:pPr>
              <a:defRPr/>
            </a:pPr>
            <a:r>
              <a:rPr lang="en-US" altLang="zh-CN"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rPr>
              <a:t>03 / </a:t>
            </a:r>
            <a:r>
              <a:rPr lang="zh-CN" altLang="en-US"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rPr>
              <a:t>中小企业工厂问题及解决方案</a:t>
            </a:r>
          </a:p>
        </p:txBody>
      </p:sp>
      <p:sp>
        <p:nvSpPr>
          <p:cNvPr id="53" name="矩形 52"/>
          <p:cNvSpPr/>
          <p:nvPr/>
        </p:nvSpPr>
        <p:spPr>
          <a:xfrm>
            <a:off x="4499992" y="3107881"/>
            <a:ext cx="2592287" cy="329565"/>
          </a:xfrm>
          <a:prstGeom prst="rect">
            <a:avLst/>
          </a:prstGeom>
        </p:spPr>
        <p:txBody>
          <a:bodyPr wrap="square" lIns="68580" tIns="34290" rIns="68580" bIns="34290">
            <a:spAutoFit/>
          </a:bodyPr>
          <a:lstStyle/>
          <a:p>
            <a:pPr>
              <a:defRPr/>
            </a:pPr>
            <a:r>
              <a:rPr lang="en-US" altLang="zh-CN"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rPr>
              <a:t>04 / MES</a:t>
            </a:r>
            <a:r>
              <a:rPr lang="zh-CN" altLang="en-US"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rPr>
              <a:t>功能模块</a:t>
            </a:r>
            <a:endParaRPr lang="zh-CN" altLang="zh-CN" sz="17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endParaRPr>
          </a:p>
        </p:txBody>
      </p:sp>
      <p:sp>
        <p:nvSpPr>
          <p:cNvPr id="15" name="Freeform 5"/>
          <p:cNvSpPr/>
          <p:nvPr/>
        </p:nvSpPr>
        <p:spPr bwMode="auto">
          <a:xfrm>
            <a:off x="1403648" y="1600436"/>
            <a:ext cx="1770860" cy="2011290"/>
          </a:xfrm>
          <a:custGeom>
            <a:avLst/>
            <a:gdLst>
              <a:gd name="T0" fmla="*/ 6935 w 12812"/>
              <a:gd name="T1" fmla="*/ 195 h 14572"/>
              <a:gd name="T2" fmla="*/ 9609 w 12812"/>
              <a:gd name="T3" fmla="*/ 1739 h 14572"/>
              <a:gd name="T4" fmla="*/ 12283 w 12812"/>
              <a:gd name="T5" fmla="*/ 3282 h 14572"/>
              <a:gd name="T6" fmla="*/ 12812 w 12812"/>
              <a:gd name="T7" fmla="*/ 4199 h 14572"/>
              <a:gd name="T8" fmla="*/ 12812 w 12812"/>
              <a:gd name="T9" fmla="*/ 7286 h 14572"/>
              <a:gd name="T10" fmla="*/ 12812 w 12812"/>
              <a:gd name="T11" fmla="*/ 10374 h 14572"/>
              <a:gd name="T12" fmla="*/ 12283 w 12812"/>
              <a:gd name="T13" fmla="*/ 11290 h 14572"/>
              <a:gd name="T14" fmla="*/ 9609 w 12812"/>
              <a:gd name="T15" fmla="*/ 12834 h 14572"/>
              <a:gd name="T16" fmla="*/ 6935 w 12812"/>
              <a:gd name="T17" fmla="*/ 14378 h 14572"/>
              <a:gd name="T18" fmla="*/ 5877 w 12812"/>
              <a:gd name="T19" fmla="*/ 14378 h 14572"/>
              <a:gd name="T20" fmla="*/ 3203 w 12812"/>
              <a:gd name="T21" fmla="*/ 12834 h 14572"/>
              <a:gd name="T22" fmla="*/ 529 w 12812"/>
              <a:gd name="T23" fmla="*/ 11290 h 14572"/>
              <a:gd name="T24" fmla="*/ 0 w 12812"/>
              <a:gd name="T25" fmla="*/ 10374 h 14572"/>
              <a:gd name="T26" fmla="*/ 0 w 12812"/>
              <a:gd name="T27" fmla="*/ 7286 h 14572"/>
              <a:gd name="T28" fmla="*/ 0 w 12812"/>
              <a:gd name="T29" fmla="*/ 4199 h 14572"/>
              <a:gd name="T30" fmla="*/ 529 w 12812"/>
              <a:gd name="T31" fmla="*/ 3282 h 14572"/>
              <a:gd name="T32" fmla="*/ 3203 w 12812"/>
              <a:gd name="T33" fmla="*/ 1739 h 14572"/>
              <a:gd name="T34" fmla="*/ 5877 w 12812"/>
              <a:gd name="T35" fmla="*/ 195 h 14572"/>
              <a:gd name="T36" fmla="*/ 6935 w 12812"/>
              <a:gd name="T37" fmla="*/ 195 h 14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12" h="14572">
                <a:moveTo>
                  <a:pt x="6935" y="195"/>
                </a:moveTo>
                <a:lnTo>
                  <a:pt x="9609" y="1739"/>
                </a:lnTo>
                <a:lnTo>
                  <a:pt x="12283" y="3282"/>
                </a:lnTo>
                <a:cubicBezTo>
                  <a:pt x="12620" y="3477"/>
                  <a:pt x="12812" y="3810"/>
                  <a:pt x="12812" y="4199"/>
                </a:cubicBezTo>
                <a:lnTo>
                  <a:pt x="12812" y="7286"/>
                </a:lnTo>
                <a:lnTo>
                  <a:pt x="12812" y="10374"/>
                </a:lnTo>
                <a:cubicBezTo>
                  <a:pt x="12812" y="10763"/>
                  <a:pt x="12620" y="11096"/>
                  <a:pt x="12283" y="11290"/>
                </a:cubicBezTo>
                <a:lnTo>
                  <a:pt x="9609" y="12834"/>
                </a:lnTo>
                <a:lnTo>
                  <a:pt x="6935" y="14378"/>
                </a:lnTo>
                <a:cubicBezTo>
                  <a:pt x="6599" y="14572"/>
                  <a:pt x="6213" y="14572"/>
                  <a:pt x="5877" y="14378"/>
                </a:cubicBezTo>
                <a:lnTo>
                  <a:pt x="3203" y="12834"/>
                </a:lnTo>
                <a:lnTo>
                  <a:pt x="529" y="11290"/>
                </a:lnTo>
                <a:cubicBezTo>
                  <a:pt x="193" y="11096"/>
                  <a:pt x="0" y="10763"/>
                  <a:pt x="0" y="10374"/>
                </a:cubicBezTo>
                <a:lnTo>
                  <a:pt x="0" y="7286"/>
                </a:lnTo>
                <a:lnTo>
                  <a:pt x="0" y="4199"/>
                </a:lnTo>
                <a:cubicBezTo>
                  <a:pt x="0" y="3810"/>
                  <a:pt x="193" y="3477"/>
                  <a:pt x="529" y="3282"/>
                </a:cubicBezTo>
                <a:lnTo>
                  <a:pt x="3203" y="1739"/>
                </a:lnTo>
                <a:lnTo>
                  <a:pt x="5877" y="195"/>
                </a:lnTo>
                <a:cubicBezTo>
                  <a:pt x="6213" y="0"/>
                  <a:pt x="6599" y="0"/>
                  <a:pt x="6935" y="195"/>
                </a:cubicBezTo>
                <a:close/>
              </a:path>
            </a:pathLst>
          </a:custGeom>
          <a:solidFill>
            <a:schemeClr val="tx1">
              <a:lumMod val="65000"/>
              <a:lumOff val="3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5" name="TextBox 59"/>
          <p:cNvSpPr txBox="1">
            <a:spLocks noChangeArrowheads="1"/>
          </p:cNvSpPr>
          <p:nvPr/>
        </p:nvSpPr>
        <p:spPr bwMode="auto">
          <a:xfrm flipH="1">
            <a:off x="1432433" y="2191554"/>
            <a:ext cx="1663403" cy="761747"/>
          </a:xfrm>
          <a:prstGeom prst="rect">
            <a:avLst/>
          </a:prstGeom>
          <a:noFill/>
          <a:ln>
            <a:noFill/>
          </a:ln>
        </p:spPr>
        <p:txBody>
          <a:bodyPr wrap="square" lIns="68580" tIns="34290" rIns="68580" bIns="3429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defRPr/>
            </a:pPr>
            <a:r>
              <a:rPr lang="zh-CN" altLang="en-US" sz="2700" b="1" kern="0" dirty="0">
                <a:solidFill>
                  <a:schemeClr val="bg1"/>
                </a:solidFill>
                <a:latin typeface="方正兰亭超细黑简体" panose="03000509000000000000" pitchFamily="2" charset="-122"/>
                <a:ea typeface="方正兰亭超细黑简体" panose="03000509000000000000" pitchFamily="2" charset="-122"/>
              </a:rPr>
              <a:t>目录</a:t>
            </a:r>
            <a:endParaRPr lang="en-US" altLang="zh-CN" sz="2700" b="1" kern="0" dirty="0">
              <a:solidFill>
                <a:schemeClr val="bg1"/>
              </a:solidFill>
              <a:latin typeface="方正兰亭超细黑简体" panose="03000509000000000000" pitchFamily="2" charset="-122"/>
              <a:ea typeface="方正兰亭超细黑简体" panose="03000509000000000000" pitchFamily="2" charset="-122"/>
            </a:endParaRPr>
          </a:p>
          <a:p>
            <a:pPr algn="ctr">
              <a:defRPr/>
            </a:pPr>
            <a:r>
              <a:rPr lang="en-US" altLang="zh-CN" b="1" kern="0" dirty="0">
                <a:solidFill>
                  <a:schemeClr val="bg1"/>
                </a:solidFill>
                <a:latin typeface="方正兰亭超细黑简体" panose="03000509000000000000" pitchFamily="2" charset="-122"/>
                <a:ea typeface="方正兰亭超细黑简体" panose="03000509000000000000" pitchFamily="2" charset="-122"/>
              </a:rPr>
              <a:t>CONTENTS</a:t>
            </a:r>
            <a:endParaRPr lang="en-US" altLang="ko-KR" b="1" kern="0" dirty="0">
              <a:solidFill>
                <a:schemeClr val="bg1"/>
              </a:solidFill>
              <a:latin typeface="方正兰亭超细黑简体" panose="03000509000000000000" pitchFamily="2" charset="-122"/>
              <a:ea typeface="方正兰亭超细黑简体" panose="03000509000000000000" pitchFamily="2" charset="-122"/>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250" fill="hold"/>
                                        <p:tgtEl>
                                          <p:spTgt spid="15"/>
                                        </p:tgtEl>
                                        <p:attrNameLst>
                                          <p:attrName>ppt_w</p:attrName>
                                        </p:attrNameLst>
                                      </p:cBhvr>
                                      <p:tavLst>
                                        <p:tav tm="0">
                                          <p:val>
                                            <p:fltVal val="0"/>
                                          </p:val>
                                        </p:tav>
                                        <p:tav tm="100000">
                                          <p:val>
                                            <p:strVal val="#ppt_w"/>
                                          </p:val>
                                        </p:tav>
                                      </p:tavLst>
                                    </p:anim>
                                    <p:anim calcmode="lin" valueType="num">
                                      <p:cBhvr>
                                        <p:cTn id="8" dur="250" fill="hold"/>
                                        <p:tgtEl>
                                          <p:spTgt spid="15"/>
                                        </p:tgtEl>
                                        <p:attrNameLst>
                                          <p:attrName>ppt_h</p:attrName>
                                        </p:attrNameLst>
                                      </p:cBhvr>
                                      <p:tavLst>
                                        <p:tav tm="0">
                                          <p:val>
                                            <p:fltVal val="0"/>
                                          </p:val>
                                        </p:tav>
                                        <p:tav tm="100000">
                                          <p:val>
                                            <p:strVal val="#ppt_h"/>
                                          </p:val>
                                        </p:tav>
                                      </p:tavLst>
                                    </p:anim>
                                    <p:animEffect transition="in" filter="fade">
                                      <p:cBhvr>
                                        <p:cTn id="9" dur="250"/>
                                        <p:tgtEl>
                                          <p:spTgt spid="15"/>
                                        </p:tgtEl>
                                      </p:cBhvr>
                                    </p:animEffect>
                                  </p:childTnLst>
                                </p:cTn>
                              </p:par>
                              <p:par>
                                <p:cTn id="10" presetID="6" presetClass="emph" presetSubtype="0" decel="100000" fill="hold" grpId="1" nodeType="withEffect">
                                  <p:stCondLst>
                                    <p:cond delay="200"/>
                                  </p:stCondLst>
                                  <p:childTnLst>
                                    <p:animScale>
                                      <p:cBhvr>
                                        <p:cTn id="11" dur="250" fill="hold"/>
                                        <p:tgtEl>
                                          <p:spTgt spid="15"/>
                                        </p:tgtEl>
                                      </p:cBhvr>
                                      <p:by x="120000" y="120000"/>
                                    </p:animScale>
                                  </p:childTnLst>
                                </p:cTn>
                              </p:par>
                              <p:par>
                                <p:cTn id="12" presetID="6" presetClass="emph" presetSubtype="0" decel="100000" fill="hold" grpId="2" nodeType="withEffect">
                                  <p:stCondLst>
                                    <p:cond delay="400"/>
                                  </p:stCondLst>
                                  <p:childTnLst>
                                    <p:animScale>
                                      <p:cBhvr>
                                        <p:cTn id="13" dur="250" fill="hold"/>
                                        <p:tgtEl>
                                          <p:spTgt spid="15"/>
                                        </p:tgtEl>
                                      </p:cBhvr>
                                      <p:by x="83000" y="83000"/>
                                    </p:animScale>
                                  </p:childTnLst>
                                </p:cTn>
                              </p:par>
                            </p:childTnLst>
                          </p:cTn>
                        </p:par>
                        <p:par>
                          <p:cTn id="14" fill="hold">
                            <p:stCondLst>
                              <p:cond delay="500"/>
                            </p:stCondLst>
                            <p:childTnLst>
                              <p:par>
                                <p:cTn id="15" presetID="53" presetClass="entr" presetSubtype="16"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250" fill="hold"/>
                                        <p:tgtEl>
                                          <p:spTgt spid="13"/>
                                        </p:tgtEl>
                                        <p:attrNameLst>
                                          <p:attrName>ppt_w</p:attrName>
                                        </p:attrNameLst>
                                      </p:cBhvr>
                                      <p:tavLst>
                                        <p:tav tm="0">
                                          <p:val>
                                            <p:fltVal val="0"/>
                                          </p:val>
                                        </p:tav>
                                        <p:tav tm="100000">
                                          <p:val>
                                            <p:strVal val="#ppt_w"/>
                                          </p:val>
                                        </p:tav>
                                      </p:tavLst>
                                    </p:anim>
                                    <p:anim calcmode="lin" valueType="num">
                                      <p:cBhvr>
                                        <p:cTn id="18" dur="250" fill="hold"/>
                                        <p:tgtEl>
                                          <p:spTgt spid="13"/>
                                        </p:tgtEl>
                                        <p:attrNameLst>
                                          <p:attrName>ppt_h</p:attrName>
                                        </p:attrNameLst>
                                      </p:cBhvr>
                                      <p:tavLst>
                                        <p:tav tm="0">
                                          <p:val>
                                            <p:fltVal val="0"/>
                                          </p:val>
                                        </p:tav>
                                        <p:tav tm="100000">
                                          <p:val>
                                            <p:strVal val="#ppt_h"/>
                                          </p:val>
                                        </p:tav>
                                      </p:tavLst>
                                    </p:anim>
                                    <p:animEffect transition="in" filter="fade">
                                      <p:cBhvr>
                                        <p:cTn id="19" dur="250"/>
                                        <p:tgtEl>
                                          <p:spTgt spid="13"/>
                                        </p:tgtEl>
                                      </p:cBhvr>
                                    </p:animEffect>
                                  </p:childTnLst>
                                </p:cTn>
                              </p:par>
                              <p:par>
                                <p:cTn id="20" presetID="6" presetClass="emph" presetSubtype="0" decel="100000" fill="hold" grpId="1" nodeType="withEffect">
                                  <p:stCondLst>
                                    <p:cond delay="200"/>
                                  </p:stCondLst>
                                  <p:childTnLst>
                                    <p:animScale>
                                      <p:cBhvr>
                                        <p:cTn id="21" dur="250" fill="hold"/>
                                        <p:tgtEl>
                                          <p:spTgt spid="13"/>
                                        </p:tgtEl>
                                      </p:cBhvr>
                                      <p:by x="120000" y="120000"/>
                                    </p:animScale>
                                  </p:childTnLst>
                                </p:cTn>
                              </p:par>
                              <p:par>
                                <p:cTn id="22" presetID="6" presetClass="emph" presetSubtype="0" decel="100000" fill="hold" grpId="2" nodeType="withEffect">
                                  <p:stCondLst>
                                    <p:cond delay="400"/>
                                  </p:stCondLst>
                                  <p:childTnLst>
                                    <p:animScale>
                                      <p:cBhvr>
                                        <p:cTn id="23" dur="250" fill="hold"/>
                                        <p:tgtEl>
                                          <p:spTgt spid="13"/>
                                        </p:tgtEl>
                                      </p:cBhvr>
                                      <p:by x="83000" y="83000"/>
                                    </p:animScale>
                                  </p:childTnLst>
                                </p:cTn>
                              </p:par>
                              <p:par>
                                <p:cTn id="24" presetID="53" presetClass="entr" presetSubtype="16" fill="hold" grpId="0" nodeType="withEffect">
                                  <p:stCondLst>
                                    <p:cond delay="600"/>
                                  </p:stCondLst>
                                  <p:childTnLst>
                                    <p:set>
                                      <p:cBhvr>
                                        <p:cTn id="25" dur="1" fill="hold">
                                          <p:stCondLst>
                                            <p:cond delay="0"/>
                                          </p:stCondLst>
                                        </p:cTn>
                                        <p:tgtEl>
                                          <p:spTgt spid="45"/>
                                        </p:tgtEl>
                                        <p:attrNameLst>
                                          <p:attrName>style.visibility</p:attrName>
                                        </p:attrNameLst>
                                      </p:cBhvr>
                                      <p:to>
                                        <p:strVal val="visible"/>
                                      </p:to>
                                    </p:set>
                                    <p:anim calcmode="lin" valueType="num">
                                      <p:cBhvr>
                                        <p:cTn id="26" dur="250" fill="hold"/>
                                        <p:tgtEl>
                                          <p:spTgt spid="45"/>
                                        </p:tgtEl>
                                        <p:attrNameLst>
                                          <p:attrName>ppt_w</p:attrName>
                                        </p:attrNameLst>
                                      </p:cBhvr>
                                      <p:tavLst>
                                        <p:tav tm="0">
                                          <p:val>
                                            <p:fltVal val="0"/>
                                          </p:val>
                                        </p:tav>
                                        <p:tav tm="100000">
                                          <p:val>
                                            <p:strVal val="#ppt_w"/>
                                          </p:val>
                                        </p:tav>
                                      </p:tavLst>
                                    </p:anim>
                                    <p:anim calcmode="lin" valueType="num">
                                      <p:cBhvr>
                                        <p:cTn id="27" dur="250" fill="hold"/>
                                        <p:tgtEl>
                                          <p:spTgt spid="45"/>
                                        </p:tgtEl>
                                        <p:attrNameLst>
                                          <p:attrName>ppt_h</p:attrName>
                                        </p:attrNameLst>
                                      </p:cBhvr>
                                      <p:tavLst>
                                        <p:tav tm="0">
                                          <p:val>
                                            <p:fltVal val="0"/>
                                          </p:val>
                                        </p:tav>
                                        <p:tav tm="100000">
                                          <p:val>
                                            <p:strVal val="#ppt_h"/>
                                          </p:val>
                                        </p:tav>
                                      </p:tavLst>
                                    </p:anim>
                                    <p:animEffect transition="in" filter="fade">
                                      <p:cBhvr>
                                        <p:cTn id="28" dur="250"/>
                                        <p:tgtEl>
                                          <p:spTgt spid="45"/>
                                        </p:tgtEl>
                                      </p:cBhvr>
                                    </p:animEffect>
                                  </p:childTnLst>
                                </p:cTn>
                              </p:par>
                              <p:par>
                                <p:cTn id="29" presetID="6" presetClass="emph" presetSubtype="0" decel="100000" fill="hold" grpId="1" nodeType="withEffect">
                                  <p:stCondLst>
                                    <p:cond delay="800"/>
                                  </p:stCondLst>
                                  <p:childTnLst>
                                    <p:animScale>
                                      <p:cBhvr>
                                        <p:cTn id="30" dur="250" fill="hold"/>
                                        <p:tgtEl>
                                          <p:spTgt spid="45"/>
                                        </p:tgtEl>
                                      </p:cBhvr>
                                      <p:by x="120000" y="120000"/>
                                    </p:animScale>
                                  </p:childTnLst>
                                </p:cTn>
                              </p:par>
                              <p:par>
                                <p:cTn id="31" presetID="6" presetClass="emph" presetSubtype="0" decel="100000" fill="hold" grpId="2" nodeType="withEffect">
                                  <p:stCondLst>
                                    <p:cond delay="1000"/>
                                  </p:stCondLst>
                                  <p:childTnLst>
                                    <p:animScale>
                                      <p:cBhvr>
                                        <p:cTn id="32" dur="250" fill="hold"/>
                                        <p:tgtEl>
                                          <p:spTgt spid="45"/>
                                        </p:tgtEl>
                                      </p:cBhvr>
                                      <p:by x="83000" y="83000"/>
                                    </p:animScale>
                                  </p:childTnLst>
                                </p:cTn>
                              </p:par>
                            </p:childTnLst>
                          </p:cTn>
                        </p:par>
                        <p:par>
                          <p:cTn id="33" fill="hold">
                            <p:stCondLst>
                              <p:cond delay="1000"/>
                            </p:stCondLst>
                            <p:childTnLst>
                              <p:par>
                                <p:cTn id="34" presetID="50" presetClass="entr" presetSubtype="0" decel="100000" fill="hold" grpId="0" nodeType="afterEffect">
                                  <p:stCondLst>
                                    <p:cond delay="0"/>
                                  </p:stCondLst>
                                  <p:iterate type="lt">
                                    <p:tmPct val="10000"/>
                                  </p:iterate>
                                  <p:childTnLst>
                                    <p:set>
                                      <p:cBhvr>
                                        <p:cTn id="35" dur="1" fill="hold">
                                          <p:stCondLst>
                                            <p:cond delay="0"/>
                                          </p:stCondLst>
                                        </p:cTn>
                                        <p:tgtEl>
                                          <p:spTgt spid="50"/>
                                        </p:tgtEl>
                                        <p:attrNameLst>
                                          <p:attrName>style.visibility</p:attrName>
                                        </p:attrNameLst>
                                      </p:cBhvr>
                                      <p:to>
                                        <p:strVal val="visible"/>
                                      </p:to>
                                    </p:set>
                                    <p:anim calcmode="lin" valueType="num">
                                      <p:cBhvr>
                                        <p:cTn id="36" dur="100" fill="hold"/>
                                        <p:tgtEl>
                                          <p:spTgt spid="50"/>
                                        </p:tgtEl>
                                        <p:attrNameLst>
                                          <p:attrName>ppt_w</p:attrName>
                                        </p:attrNameLst>
                                      </p:cBhvr>
                                      <p:tavLst>
                                        <p:tav tm="0">
                                          <p:val>
                                            <p:strVal val="#ppt_w+.3"/>
                                          </p:val>
                                        </p:tav>
                                        <p:tav tm="100000">
                                          <p:val>
                                            <p:strVal val="#ppt_w"/>
                                          </p:val>
                                        </p:tav>
                                      </p:tavLst>
                                    </p:anim>
                                    <p:anim calcmode="lin" valueType="num">
                                      <p:cBhvr>
                                        <p:cTn id="37" dur="100" fill="hold"/>
                                        <p:tgtEl>
                                          <p:spTgt spid="50"/>
                                        </p:tgtEl>
                                        <p:attrNameLst>
                                          <p:attrName>ppt_h</p:attrName>
                                        </p:attrNameLst>
                                      </p:cBhvr>
                                      <p:tavLst>
                                        <p:tav tm="0">
                                          <p:val>
                                            <p:strVal val="#ppt_h"/>
                                          </p:val>
                                        </p:tav>
                                        <p:tav tm="100000">
                                          <p:val>
                                            <p:strVal val="#ppt_h"/>
                                          </p:val>
                                        </p:tav>
                                      </p:tavLst>
                                    </p:anim>
                                    <p:animEffect transition="in" filter="fade">
                                      <p:cBhvr>
                                        <p:cTn id="38" dur="100"/>
                                        <p:tgtEl>
                                          <p:spTgt spid="50"/>
                                        </p:tgtEl>
                                      </p:cBhvr>
                                    </p:animEffect>
                                  </p:childTnLst>
                                </p:cTn>
                              </p:par>
                            </p:childTnLst>
                          </p:cTn>
                        </p:par>
                        <p:par>
                          <p:cTn id="39" fill="hold">
                            <p:stCondLst>
                              <p:cond delay="2090"/>
                            </p:stCondLst>
                            <p:childTnLst>
                              <p:par>
                                <p:cTn id="40" presetID="50" presetClass="entr" presetSubtype="0" decel="100000" fill="hold" grpId="0" nodeType="afterEffect">
                                  <p:stCondLst>
                                    <p:cond delay="0"/>
                                  </p:stCondLst>
                                  <p:iterate type="lt">
                                    <p:tmPct val="10000"/>
                                  </p:iterate>
                                  <p:childTnLst>
                                    <p:set>
                                      <p:cBhvr>
                                        <p:cTn id="41" dur="1" fill="hold">
                                          <p:stCondLst>
                                            <p:cond delay="0"/>
                                          </p:stCondLst>
                                        </p:cTn>
                                        <p:tgtEl>
                                          <p:spTgt spid="51"/>
                                        </p:tgtEl>
                                        <p:attrNameLst>
                                          <p:attrName>style.visibility</p:attrName>
                                        </p:attrNameLst>
                                      </p:cBhvr>
                                      <p:to>
                                        <p:strVal val="visible"/>
                                      </p:to>
                                    </p:set>
                                    <p:anim calcmode="lin" valueType="num">
                                      <p:cBhvr>
                                        <p:cTn id="42" dur="100" fill="hold"/>
                                        <p:tgtEl>
                                          <p:spTgt spid="51"/>
                                        </p:tgtEl>
                                        <p:attrNameLst>
                                          <p:attrName>ppt_w</p:attrName>
                                        </p:attrNameLst>
                                      </p:cBhvr>
                                      <p:tavLst>
                                        <p:tav tm="0">
                                          <p:val>
                                            <p:strVal val="#ppt_w+.3"/>
                                          </p:val>
                                        </p:tav>
                                        <p:tav tm="100000">
                                          <p:val>
                                            <p:strVal val="#ppt_w"/>
                                          </p:val>
                                        </p:tav>
                                      </p:tavLst>
                                    </p:anim>
                                    <p:anim calcmode="lin" valueType="num">
                                      <p:cBhvr>
                                        <p:cTn id="43" dur="100" fill="hold"/>
                                        <p:tgtEl>
                                          <p:spTgt spid="51"/>
                                        </p:tgtEl>
                                        <p:attrNameLst>
                                          <p:attrName>ppt_h</p:attrName>
                                        </p:attrNameLst>
                                      </p:cBhvr>
                                      <p:tavLst>
                                        <p:tav tm="0">
                                          <p:val>
                                            <p:strVal val="#ppt_h"/>
                                          </p:val>
                                        </p:tav>
                                        <p:tav tm="100000">
                                          <p:val>
                                            <p:strVal val="#ppt_h"/>
                                          </p:val>
                                        </p:tav>
                                      </p:tavLst>
                                    </p:anim>
                                    <p:animEffect transition="in" filter="fade">
                                      <p:cBhvr>
                                        <p:cTn id="44" dur="100"/>
                                        <p:tgtEl>
                                          <p:spTgt spid="51"/>
                                        </p:tgtEl>
                                      </p:cBhvr>
                                    </p:animEffect>
                                  </p:childTnLst>
                                </p:cTn>
                              </p:par>
                            </p:childTnLst>
                          </p:cTn>
                        </p:par>
                        <p:par>
                          <p:cTn id="45" fill="hold">
                            <p:stCondLst>
                              <p:cond delay="2309"/>
                            </p:stCondLst>
                            <p:childTnLst>
                              <p:par>
                                <p:cTn id="46" presetID="50" presetClass="entr" presetSubtype="0" decel="100000" fill="hold" grpId="0" nodeType="afterEffect">
                                  <p:stCondLst>
                                    <p:cond delay="0"/>
                                  </p:stCondLst>
                                  <p:iterate type="lt">
                                    <p:tmPct val="10000"/>
                                  </p:iterate>
                                  <p:childTnLst>
                                    <p:set>
                                      <p:cBhvr>
                                        <p:cTn id="47" dur="1" fill="hold">
                                          <p:stCondLst>
                                            <p:cond delay="0"/>
                                          </p:stCondLst>
                                        </p:cTn>
                                        <p:tgtEl>
                                          <p:spTgt spid="52"/>
                                        </p:tgtEl>
                                        <p:attrNameLst>
                                          <p:attrName>style.visibility</p:attrName>
                                        </p:attrNameLst>
                                      </p:cBhvr>
                                      <p:to>
                                        <p:strVal val="visible"/>
                                      </p:to>
                                    </p:set>
                                    <p:anim calcmode="lin" valueType="num">
                                      <p:cBhvr>
                                        <p:cTn id="48" dur="100" fill="hold"/>
                                        <p:tgtEl>
                                          <p:spTgt spid="52"/>
                                        </p:tgtEl>
                                        <p:attrNameLst>
                                          <p:attrName>ppt_w</p:attrName>
                                        </p:attrNameLst>
                                      </p:cBhvr>
                                      <p:tavLst>
                                        <p:tav tm="0">
                                          <p:val>
                                            <p:strVal val="#ppt_w+.3"/>
                                          </p:val>
                                        </p:tav>
                                        <p:tav tm="100000">
                                          <p:val>
                                            <p:strVal val="#ppt_w"/>
                                          </p:val>
                                        </p:tav>
                                      </p:tavLst>
                                    </p:anim>
                                    <p:anim calcmode="lin" valueType="num">
                                      <p:cBhvr>
                                        <p:cTn id="49" dur="100" fill="hold"/>
                                        <p:tgtEl>
                                          <p:spTgt spid="52"/>
                                        </p:tgtEl>
                                        <p:attrNameLst>
                                          <p:attrName>ppt_h</p:attrName>
                                        </p:attrNameLst>
                                      </p:cBhvr>
                                      <p:tavLst>
                                        <p:tav tm="0">
                                          <p:val>
                                            <p:strVal val="#ppt_h"/>
                                          </p:val>
                                        </p:tav>
                                        <p:tav tm="100000">
                                          <p:val>
                                            <p:strVal val="#ppt_h"/>
                                          </p:val>
                                        </p:tav>
                                      </p:tavLst>
                                    </p:anim>
                                    <p:animEffect transition="in" filter="fade">
                                      <p:cBhvr>
                                        <p:cTn id="50" dur="100"/>
                                        <p:tgtEl>
                                          <p:spTgt spid="52"/>
                                        </p:tgtEl>
                                      </p:cBhvr>
                                    </p:animEffect>
                                  </p:childTnLst>
                                </p:cTn>
                              </p:par>
                            </p:childTnLst>
                          </p:cTn>
                        </p:par>
                        <p:par>
                          <p:cTn id="51" fill="hold">
                            <p:stCondLst>
                              <p:cond delay="2579"/>
                            </p:stCondLst>
                            <p:childTnLst>
                              <p:par>
                                <p:cTn id="52" presetID="50" presetClass="entr" presetSubtype="0" decel="100000" fill="hold" grpId="0" nodeType="afterEffect">
                                  <p:stCondLst>
                                    <p:cond delay="0"/>
                                  </p:stCondLst>
                                  <p:iterate type="lt">
                                    <p:tmPct val="10000"/>
                                  </p:iterate>
                                  <p:childTnLst>
                                    <p:set>
                                      <p:cBhvr>
                                        <p:cTn id="53" dur="1" fill="hold">
                                          <p:stCondLst>
                                            <p:cond delay="0"/>
                                          </p:stCondLst>
                                        </p:cTn>
                                        <p:tgtEl>
                                          <p:spTgt spid="53"/>
                                        </p:tgtEl>
                                        <p:attrNameLst>
                                          <p:attrName>style.visibility</p:attrName>
                                        </p:attrNameLst>
                                      </p:cBhvr>
                                      <p:to>
                                        <p:strVal val="visible"/>
                                      </p:to>
                                    </p:set>
                                    <p:anim calcmode="lin" valueType="num">
                                      <p:cBhvr>
                                        <p:cTn id="54" dur="100" fill="hold"/>
                                        <p:tgtEl>
                                          <p:spTgt spid="53"/>
                                        </p:tgtEl>
                                        <p:attrNameLst>
                                          <p:attrName>ppt_w</p:attrName>
                                        </p:attrNameLst>
                                      </p:cBhvr>
                                      <p:tavLst>
                                        <p:tav tm="0">
                                          <p:val>
                                            <p:strVal val="#ppt_w+.3"/>
                                          </p:val>
                                        </p:tav>
                                        <p:tav tm="100000">
                                          <p:val>
                                            <p:strVal val="#ppt_w"/>
                                          </p:val>
                                        </p:tav>
                                      </p:tavLst>
                                    </p:anim>
                                    <p:anim calcmode="lin" valueType="num">
                                      <p:cBhvr>
                                        <p:cTn id="55" dur="100" fill="hold"/>
                                        <p:tgtEl>
                                          <p:spTgt spid="53"/>
                                        </p:tgtEl>
                                        <p:attrNameLst>
                                          <p:attrName>ppt_h</p:attrName>
                                        </p:attrNameLst>
                                      </p:cBhvr>
                                      <p:tavLst>
                                        <p:tav tm="0">
                                          <p:val>
                                            <p:strVal val="#ppt_h"/>
                                          </p:val>
                                        </p:tav>
                                        <p:tav tm="100000">
                                          <p:val>
                                            <p:strVal val="#ppt_h"/>
                                          </p:val>
                                        </p:tav>
                                      </p:tavLst>
                                    </p:anim>
                                    <p:animEffect transition="in" filter="fade">
                                      <p:cBhvr>
                                        <p:cTn id="56" dur="1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3" grpId="1" bldLvl="0" animBg="1"/>
      <p:bldP spid="13" grpId="2" bldLvl="0" animBg="1"/>
      <p:bldP spid="50" grpId="0"/>
      <p:bldP spid="51" grpId="0"/>
      <p:bldP spid="52" grpId="0"/>
      <p:bldP spid="53" grpId="0"/>
      <p:bldP spid="15" grpId="0" bldLvl="0" animBg="1"/>
      <p:bldP spid="15" grpId="1" bldLvl="0" animBg="1"/>
      <p:bldP spid="15" grpId="2" bldLvl="0" animBg="1"/>
      <p:bldP spid="45" grpId="0"/>
      <p:bldP spid="45" grpId="1"/>
      <p:bldP spid="45"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2"/>
          <p:cNvSpPr txBox="1">
            <a:spLocks noChangeArrowheads="1"/>
          </p:cNvSpPr>
          <p:nvPr/>
        </p:nvSpPr>
        <p:spPr bwMode="auto">
          <a:xfrm>
            <a:off x="2728113" y="3296543"/>
            <a:ext cx="40647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defRPr/>
            </a:pPr>
            <a:r>
              <a:rPr lang="en-US" altLang="zh-CN" sz="28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sym typeface="+mn-ea"/>
              </a:rPr>
              <a:t>01/MES</a:t>
            </a:r>
            <a:r>
              <a:rPr lang="zh-CN" altLang="en-US" sz="28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sym typeface="+mn-ea"/>
              </a:rPr>
              <a:t>简介</a:t>
            </a:r>
          </a:p>
        </p:txBody>
      </p:sp>
      <p:pic>
        <p:nvPicPr>
          <p:cNvPr id="9" name="图片 8"/>
          <p:cNvPicPr>
            <a:picLocks noChangeAspect="1"/>
          </p:cNvPicPr>
          <p:nvPr/>
        </p:nvPicPr>
        <p:blipFill>
          <a:blip r:embed="rId3" cstate="screen">
            <a:extLst>
              <a:ext uri="{28A0092B-C50C-407E-A947-70E740481C1C}">
                <a14:useLocalDpi xmlns:a14="http://schemas.microsoft.com/office/drawing/2010/main" val="0"/>
              </a:ext>
            </a:extLst>
          </a:blip>
          <a:srcRect l="17632" r="49845" b="47264"/>
          <a:stretch>
            <a:fillRect/>
          </a:stretch>
        </p:blipFill>
        <p:spPr>
          <a:xfrm flipH="1">
            <a:off x="2159732" y="0"/>
            <a:ext cx="2088232" cy="3040091"/>
          </a:xfrm>
          <a:prstGeom prst="rect">
            <a:avLst/>
          </a:prstGeom>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500"/>
                            </p:stCondLst>
                            <p:childTnLst>
                              <p:par>
                                <p:cTn id="17" presetID="35" presetClass="path" presetSubtype="0" accel="50000" decel="50000" fill="hold" grpId="1" nodeType="afterEffect">
                                  <p:stCondLst>
                                    <p:cond delay="0"/>
                                  </p:stCondLst>
                                  <p:childTnLst>
                                    <p:animMotion origin="layout" path="M 0 -4.07407E-6 L 0.34896 -4.07407E-6 " pathEditMode="relative" rAng="0" ptsTypes="AA">
                                      <p:cBhvr>
                                        <p:cTn id="18" dur="1000" spd="-100000" fill="hold"/>
                                        <p:tgtEl>
                                          <p:spTgt spid="15"/>
                                        </p:tgtEl>
                                        <p:attrNameLst>
                                          <p:attrName>ppt_x</p:attrName>
                                          <p:attrName>ppt_y</p:attrName>
                                        </p:attrNameLst>
                                      </p:cBhvr>
                                      <p:rCtr x="1744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40"/>
          <p:cNvGrpSpPr/>
          <p:nvPr/>
        </p:nvGrpSpPr>
        <p:grpSpPr>
          <a:xfrm>
            <a:off x="-369916" y="2006497"/>
            <a:ext cx="3249728" cy="2294239"/>
            <a:chOff x="-485775" y="2006497"/>
            <a:chExt cx="3249728" cy="2294239"/>
          </a:xfrm>
        </p:grpSpPr>
        <p:sp>
          <p:nvSpPr>
            <p:cNvPr id="91179" name="Freeform 26"/>
            <p:cNvSpPr/>
            <p:nvPr/>
          </p:nvSpPr>
          <p:spPr bwMode="auto">
            <a:xfrm>
              <a:off x="620480" y="2849204"/>
              <a:ext cx="386151" cy="357070"/>
            </a:xfrm>
            <a:custGeom>
              <a:avLst/>
              <a:gdLst>
                <a:gd name="T0" fmla="*/ 0 w 291"/>
                <a:gd name="T1" fmla="*/ 465917 h 269"/>
                <a:gd name="T2" fmla="*/ 342058 w 291"/>
                <a:gd name="T3" fmla="*/ 139579 h 269"/>
                <a:gd name="T4" fmla="*/ 572063 w 291"/>
                <a:gd name="T5" fmla="*/ 139579 h 269"/>
                <a:gd name="T6" fmla="*/ 418727 w 291"/>
                <a:gd name="T7" fmla="*/ 444292 h 269"/>
                <a:gd name="T8" fmla="*/ 161200 w 291"/>
                <a:gd name="T9" fmla="*/ 528826 h 269"/>
                <a:gd name="T10" fmla="*/ 0 w 291"/>
                <a:gd name="T11" fmla="*/ 465917 h 2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91" h="269">
                  <a:moveTo>
                    <a:pt x="0" y="237"/>
                  </a:moveTo>
                  <a:cubicBezTo>
                    <a:pt x="0" y="237"/>
                    <a:pt x="147" y="142"/>
                    <a:pt x="174" y="71"/>
                  </a:cubicBezTo>
                  <a:cubicBezTo>
                    <a:pt x="201" y="0"/>
                    <a:pt x="291" y="55"/>
                    <a:pt x="291" y="71"/>
                  </a:cubicBezTo>
                  <a:cubicBezTo>
                    <a:pt x="291" y="87"/>
                    <a:pt x="235" y="206"/>
                    <a:pt x="213" y="226"/>
                  </a:cubicBezTo>
                  <a:cubicBezTo>
                    <a:pt x="191" y="245"/>
                    <a:pt x="82" y="269"/>
                    <a:pt x="82" y="269"/>
                  </a:cubicBezTo>
                  <a:lnTo>
                    <a:pt x="0" y="237"/>
                  </a:lnTo>
                  <a:close/>
                </a:path>
              </a:pathLst>
            </a:custGeom>
            <a:solidFill>
              <a:srgbClr val="F3D2B0"/>
            </a:solidFill>
            <a:ln w="9525">
              <a:noFill/>
              <a:round/>
            </a:ln>
          </p:spPr>
          <p:txBody>
            <a:bodyPr/>
            <a:lstStyle/>
            <a:p>
              <a:endParaRPr lang="zh-CN" altLang="en-US"/>
            </a:p>
          </p:txBody>
        </p:sp>
        <p:sp>
          <p:nvSpPr>
            <p:cNvPr id="91181" name="Freeform 28"/>
            <p:cNvSpPr/>
            <p:nvPr/>
          </p:nvSpPr>
          <p:spPr bwMode="auto">
            <a:xfrm>
              <a:off x="1393342" y="2636983"/>
              <a:ext cx="546672" cy="359877"/>
            </a:xfrm>
            <a:custGeom>
              <a:avLst/>
              <a:gdLst>
                <a:gd name="T0" fmla="*/ 699789 w 412"/>
                <a:gd name="T1" fmla="*/ 302876 h 271"/>
                <a:gd name="T2" fmla="*/ 226055 w 412"/>
                <a:gd name="T3" fmla="*/ 501515 h 271"/>
                <a:gd name="T4" fmla="*/ 31451 w 412"/>
                <a:gd name="T5" fmla="*/ 422846 h 271"/>
                <a:gd name="T6" fmla="*/ 112045 w 412"/>
                <a:gd name="T7" fmla="*/ 230107 h 271"/>
                <a:gd name="T8" fmla="*/ 583813 w 412"/>
                <a:gd name="T9" fmla="*/ 31468 h 271"/>
                <a:gd name="T10" fmla="*/ 778417 w 412"/>
                <a:gd name="T11" fmla="*/ 110137 h 271"/>
                <a:gd name="T12" fmla="*/ 699789 w 412"/>
                <a:gd name="T13" fmla="*/ 302876 h 2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2" h="271">
                  <a:moveTo>
                    <a:pt x="356" y="154"/>
                  </a:moveTo>
                  <a:cubicBezTo>
                    <a:pt x="115" y="255"/>
                    <a:pt x="115" y="255"/>
                    <a:pt x="115" y="255"/>
                  </a:cubicBezTo>
                  <a:cubicBezTo>
                    <a:pt x="77" y="271"/>
                    <a:pt x="32" y="253"/>
                    <a:pt x="16" y="215"/>
                  </a:cubicBezTo>
                  <a:cubicBezTo>
                    <a:pt x="0" y="177"/>
                    <a:pt x="19" y="133"/>
                    <a:pt x="57" y="117"/>
                  </a:cubicBezTo>
                  <a:cubicBezTo>
                    <a:pt x="297" y="16"/>
                    <a:pt x="297" y="16"/>
                    <a:pt x="297" y="16"/>
                  </a:cubicBezTo>
                  <a:cubicBezTo>
                    <a:pt x="335" y="0"/>
                    <a:pt x="380" y="18"/>
                    <a:pt x="396" y="56"/>
                  </a:cubicBezTo>
                  <a:cubicBezTo>
                    <a:pt x="412" y="94"/>
                    <a:pt x="394" y="138"/>
                    <a:pt x="356" y="154"/>
                  </a:cubicBezTo>
                  <a:close/>
                </a:path>
              </a:pathLst>
            </a:custGeom>
            <a:solidFill>
              <a:srgbClr val="F3D2B0"/>
            </a:solidFill>
            <a:ln w="9525">
              <a:noFill/>
              <a:round/>
            </a:ln>
          </p:spPr>
          <p:txBody>
            <a:bodyPr/>
            <a:lstStyle/>
            <a:p>
              <a:endParaRPr lang="zh-CN" altLang="en-US"/>
            </a:p>
          </p:txBody>
        </p:sp>
        <p:sp>
          <p:nvSpPr>
            <p:cNvPr id="91182" name="Freeform 29"/>
            <p:cNvSpPr/>
            <p:nvPr/>
          </p:nvSpPr>
          <p:spPr bwMode="auto">
            <a:xfrm>
              <a:off x="1463501" y="2801482"/>
              <a:ext cx="545550" cy="361000"/>
            </a:xfrm>
            <a:custGeom>
              <a:avLst/>
              <a:gdLst>
                <a:gd name="T0" fmla="*/ 698085 w 411"/>
                <a:gd name="T1" fmla="*/ 304670 h 272"/>
                <a:gd name="T2" fmla="*/ 224174 w 411"/>
                <a:gd name="T3" fmla="*/ 503196 h 272"/>
                <a:gd name="T4" fmla="*/ 31463 w 411"/>
                <a:gd name="T5" fmla="*/ 424572 h 272"/>
                <a:gd name="T6" fmla="*/ 110120 w 411"/>
                <a:gd name="T7" fmla="*/ 231942 h 272"/>
                <a:gd name="T8" fmla="*/ 584031 w 411"/>
                <a:gd name="T9" fmla="*/ 31450 h 272"/>
                <a:gd name="T10" fmla="*/ 776742 w 411"/>
                <a:gd name="T11" fmla="*/ 110074 h 272"/>
                <a:gd name="T12" fmla="*/ 698085 w 411"/>
                <a:gd name="T13" fmla="*/ 304670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5"/>
                  </a:moveTo>
                  <a:cubicBezTo>
                    <a:pt x="114" y="256"/>
                    <a:pt x="114" y="256"/>
                    <a:pt x="114" y="256"/>
                  </a:cubicBezTo>
                  <a:cubicBezTo>
                    <a:pt x="76" y="272"/>
                    <a:pt x="32" y="254"/>
                    <a:pt x="16" y="216"/>
                  </a:cubicBezTo>
                  <a:cubicBezTo>
                    <a:pt x="0" y="178"/>
                    <a:pt x="18" y="134"/>
                    <a:pt x="56" y="118"/>
                  </a:cubicBezTo>
                  <a:cubicBezTo>
                    <a:pt x="297" y="16"/>
                    <a:pt x="297" y="16"/>
                    <a:pt x="297" y="16"/>
                  </a:cubicBezTo>
                  <a:cubicBezTo>
                    <a:pt x="335" y="0"/>
                    <a:pt x="379" y="18"/>
                    <a:pt x="395" y="56"/>
                  </a:cubicBezTo>
                  <a:cubicBezTo>
                    <a:pt x="411" y="94"/>
                    <a:pt x="393" y="139"/>
                    <a:pt x="355" y="155"/>
                  </a:cubicBezTo>
                  <a:close/>
                </a:path>
              </a:pathLst>
            </a:custGeom>
            <a:solidFill>
              <a:srgbClr val="F3D2B0"/>
            </a:solidFill>
            <a:ln w="9525">
              <a:noFill/>
              <a:round/>
            </a:ln>
          </p:spPr>
          <p:txBody>
            <a:bodyPr/>
            <a:lstStyle/>
            <a:p>
              <a:endParaRPr lang="zh-CN" altLang="en-US"/>
            </a:p>
          </p:txBody>
        </p:sp>
        <p:sp>
          <p:nvSpPr>
            <p:cNvPr id="91183" name="Freeform 30"/>
            <p:cNvSpPr/>
            <p:nvPr/>
          </p:nvSpPr>
          <p:spPr bwMode="auto">
            <a:xfrm>
              <a:off x="1529730" y="2958121"/>
              <a:ext cx="545550" cy="361000"/>
            </a:xfrm>
            <a:custGeom>
              <a:avLst/>
              <a:gdLst>
                <a:gd name="T0" fmla="*/ 698085 w 411"/>
                <a:gd name="T1" fmla="*/ 302704 h 272"/>
                <a:gd name="T2" fmla="*/ 224174 w 411"/>
                <a:gd name="T3" fmla="*/ 503196 h 272"/>
                <a:gd name="T4" fmla="*/ 31463 w 411"/>
                <a:gd name="T5" fmla="*/ 424572 h 272"/>
                <a:gd name="T6" fmla="*/ 110120 w 411"/>
                <a:gd name="T7" fmla="*/ 229976 h 272"/>
                <a:gd name="T8" fmla="*/ 582065 w 411"/>
                <a:gd name="T9" fmla="*/ 31450 h 272"/>
                <a:gd name="T10" fmla="*/ 776742 w 411"/>
                <a:gd name="T11" fmla="*/ 110074 h 272"/>
                <a:gd name="T12" fmla="*/ 698085 w 411"/>
                <a:gd name="T13" fmla="*/ 302704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4"/>
                  </a:moveTo>
                  <a:cubicBezTo>
                    <a:pt x="114" y="256"/>
                    <a:pt x="114" y="256"/>
                    <a:pt x="114" y="256"/>
                  </a:cubicBezTo>
                  <a:cubicBezTo>
                    <a:pt x="76" y="272"/>
                    <a:pt x="32" y="254"/>
                    <a:pt x="16" y="216"/>
                  </a:cubicBezTo>
                  <a:cubicBezTo>
                    <a:pt x="0" y="178"/>
                    <a:pt x="18" y="133"/>
                    <a:pt x="56" y="117"/>
                  </a:cubicBezTo>
                  <a:cubicBezTo>
                    <a:pt x="296" y="16"/>
                    <a:pt x="296" y="16"/>
                    <a:pt x="296" y="16"/>
                  </a:cubicBezTo>
                  <a:cubicBezTo>
                    <a:pt x="334" y="0"/>
                    <a:pt x="379" y="18"/>
                    <a:pt x="395" y="56"/>
                  </a:cubicBezTo>
                  <a:cubicBezTo>
                    <a:pt x="411" y="94"/>
                    <a:pt x="393" y="138"/>
                    <a:pt x="355" y="154"/>
                  </a:cubicBezTo>
                  <a:close/>
                </a:path>
              </a:pathLst>
            </a:custGeom>
            <a:solidFill>
              <a:srgbClr val="F3D2B0"/>
            </a:solidFill>
            <a:ln w="9525">
              <a:noFill/>
              <a:round/>
            </a:ln>
          </p:spPr>
          <p:txBody>
            <a:bodyPr/>
            <a:lstStyle/>
            <a:p>
              <a:endParaRPr lang="zh-CN" altLang="en-US"/>
            </a:p>
          </p:txBody>
        </p:sp>
        <p:sp>
          <p:nvSpPr>
            <p:cNvPr id="91184" name="Freeform 31"/>
            <p:cNvSpPr/>
            <p:nvPr/>
          </p:nvSpPr>
          <p:spPr bwMode="auto">
            <a:xfrm>
              <a:off x="1594837" y="3114760"/>
              <a:ext cx="545550" cy="361000"/>
            </a:xfrm>
            <a:custGeom>
              <a:avLst/>
              <a:gdLst>
                <a:gd name="T0" fmla="*/ 698085 w 411"/>
                <a:gd name="T1" fmla="*/ 302704 h 272"/>
                <a:gd name="T2" fmla="*/ 224174 w 411"/>
                <a:gd name="T3" fmla="*/ 503196 h 272"/>
                <a:gd name="T4" fmla="*/ 31463 w 411"/>
                <a:gd name="T5" fmla="*/ 422606 h 272"/>
                <a:gd name="T6" fmla="*/ 110120 w 411"/>
                <a:gd name="T7" fmla="*/ 229976 h 272"/>
                <a:gd name="T8" fmla="*/ 584031 w 411"/>
                <a:gd name="T9" fmla="*/ 31450 h 272"/>
                <a:gd name="T10" fmla="*/ 776742 w 411"/>
                <a:gd name="T11" fmla="*/ 110074 h 272"/>
                <a:gd name="T12" fmla="*/ 698085 w 411"/>
                <a:gd name="T13" fmla="*/ 302704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4"/>
                  </a:moveTo>
                  <a:cubicBezTo>
                    <a:pt x="114" y="256"/>
                    <a:pt x="114" y="256"/>
                    <a:pt x="114" y="256"/>
                  </a:cubicBezTo>
                  <a:cubicBezTo>
                    <a:pt x="76" y="272"/>
                    <a:pt x="32" y="254"/>
                    <a:pt x="16" y="215"/>
                  </a:cubicBezTo>
                  <a:cubicBezTo>
                    <a:pt x="0" y="177"/>
                    <a:pt x="18" y="133"/>
                    <a:pt x="56" y="117"/>
                  </a:cubicBezTo>
                  <a:cubicBezTo>
                    <a:pt x="297" y="16"/>
                    <a:pt x="297" y="16"/>
                    <a:pt x="297" y="16"/>
                  </a:cubicBezTo>
                  <a:cubicBezTo>
                    <a:pt x="335" y="0"/>
                    <a:pt x="379" y="18"/>
                    <a:pt x="395" y="56"/>
                  </a:cubicBezTo>
                  <a:cubicBezTo>
                    <a:pt x="411" y="94"/>
                    <a:pt x="393" y="138"/>
                    <a:pt x="355" y="154"/>
                  </a:cubicBezTo>
                  <a:close/>
                </a:path>
              </a:pathLst>
            </a:custGeom>
            <a:solidFill>
              <a:srgbClr val="F3D2B0"/>
            </a:solidFill>
            <a:ln w="9525">
              <a:noFill/>
              <a:round/>
            </a:ln>
          </p:spPr>
          <p:txBody>
            <a:bodyPr/>
            <a:lstStyle/>
            <a:p>
              <a:endParaRPr lang="zh-CN" altLang="en-US"/>
            </a:p>
          </p:txBody>
        </p:sp>
        <p:sp>
          <p:nvSpPr>
            <p:cNvPr id="91185" name="Freeform 32"/>
            <p:cNvSpPr/>
            <p:nvPr/>
          </p:nvSpPr>
          <p:spPr bwMode="auto">
            <a:xfrm>
              <a:off x="1111587" y="3175956"/>
              <a:ext cx="171186" cy="217273"/>
            </a:xfrm>
            <a:custGeom>
              <a:avLst/>
              <a:gdLst>
                <a:gd name="T0" fmla="*/ 200524 w 129"/>
                <a:gd name="T1" fmla="*/ 0 h 164"/>
                <a:gd name="T2" fmla="*/ 0 w 129"/>
                <a:gd name="T3" fmla="*/ 321785 h 164"/>
                <a:gd name="T4" fmla="*/ 253604 w 129"/>
                <a:gd name="T5" fmla="*/ 96143 h 164"/>
                <a:gd name="T6" fmla="*/ 200524 w 129"/>
                <a:gd name="T7" fmla="*/ 0 h 1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164">
                  <a:moveTo>
                    <a:pt x="102" y="0"/>
                  </a:moveTo>
                  <a:cubicBezTo>
                    <a:pt x="102" y="0"/>
                    <a:pt x="107" y="116"/>
                    <a:pt x="0" y="164"/>
                  </a:cubicBezTo>
                  <a:cubicBezTo>
                    <a:pt x="0" y="164"/>
                    <a:pt x="89" y="157"/>
                    <a:pt x="129" y="49"/>
                  </a:cubicBezTo>
                  <a:cubicBezTo>
                    <a:pt x="102" y="0"/>
                    <a:pt x="102" y="0"/>
                    <a:pt x="102" y="0"/>
                  </a:cubicBezTo>
                </a:path>
              </a:pathLst>
            </a:custGeom>
            <a:solidFill>
              <a:srgbClr val="DDB692"/>
            </a:solidFill>
            <a:ln w="9525">
              <a:noFill/>
              <a:round/>
            </a:ln>
          </p:spPr>
          <p:txBody>
            <a:bodyPr/>
            <a:lstStyle/>
            <a:p>
              <a:endParaRPr lang="zh-CN" altLang="en-US"/>
            </a:p>
          </p:txBody>
        </p:sp>
        <p:sp>
          <p:nvSpPr>
            <p:cNvPr id="91186" name="Freeform 33"/>
            <p:cNvSpPr/>
            <p:nvPr/>
          </p:nvSpPr>
          <p:spPr bwMode="auto">
            <a:xfrm>
              <a:off x="1272109" y="3219748"/>
              <a:ext cx="459115" cy="362123"/>
            </a:xfrm>
            <a:custGeom>
              <a:avLst/>
              <a:gdLst>
                <a:gd name="T0" fmla="*/ 0 w 346"/>
                <a:gd name="T1" fmla="*/ 68758 h 273"/>
                <a:gd name="T2" fmla="*/ 601525 w 346"/>
                <a:gd name="T3" fmla="*/ 536309 h 273"/>
                <a:gd name="T4" fmla="*/ 646738 w 346"/>
                <a:gd name="T5" fmla="*/ 516664 h 273"/>
                <a:gd name="T6" fmla="*/ 0 w 346"/>
                <a:gd name="T7" fmla="*/ 0 h 273"/>
                <a:gd name="T8" fmla="*/ 0 w 346"/>
                <a:gd name="T9" fmla="*/ 68758 h 2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6" h="273">
                  <a:moveTo>
                    <a:pt x="0" y="35"/>
                  </a:moveTo>
                  <a:cubicBezTo>
                    <a:pt x="0" y="35"/>
                    <a:pt x="99" y="223"/>
                    <a:pt x="306" y="273"/>
                  </a:cubicBezTo>
                  <a:cubicBezTo>
                    <a:pt x="306" y="273"/>
                    <a:pt x="312" y="271"/>
                    <a:pt x="329" y="263"/>
                  </a:cubicBezTo>
                  <a:cubicBezTo>
                    <a:pt x="346" y="256"/>
                    <a:pt x="0" y="0"/>
                    <a:pt x="0" y="0"/>
                  </a:cubicBezTo>
                  <a:lnTo>
                    <a:pt x="0" y="35"/>
                  </a:lnTo>
                  <a:close/>
                </a:path>
              </a:pathLst>
            </a:custGeom>
            <a:solidFill>
              <a:srgbClr val="DDB692"/>
            </a:solidFill>
            <a:ln w="9525">
              <a:noFill/>
              <a:round/>
            </a:ln>
          </p:spPr>
          <p:txBody>
            <a:bodyPr/>
            <a:lstStyle/>
            <a:p>
              <a:endParaRPr lang="zh-CN" altLang="en-US"/>
            </a:p>
          </p:txBody>
        </p:sp>
        <p:sp>
          <p:nvSpPr>
            <p:cNvPr id="91187" name="Freeform 34"/>
            <p:cNvSpPr/>
            <p:nvPr/>
          </p:nvSpPr>
          <p:spPr bwMode="auto">
            <a:xfrm>
              <a:off x="1094749" y="2006497"/>
              <a:ext cx="1008033" cy="1575374"/>
            </a:xfrm>
            <a:custGeom>
              <a:avLst/>
              <a:gdLst>
                <a:gd name="T0" fmla="*/ 1489421 w 760"/>
                <a:gd name="T1" fmla="*/ 141522 h 1187"/>
                <a:gd name="T2" fmla="*/ 139510 w 760"/>
                <a:gd name="T3" fmla="*/ 982794 h 1187"/>
                <a:gd name="T4" fmla="*/ 982468 w 760"/>
                <a:gd name="T5" fmla="*/ 2333153 h 1187"/>
                <a:gd name="T6" fmla="*/ 986398 w 760"/>
                <a:gd name="T7" fmla="*/ 2333153 h 1187"/>
                <a:gd name="T8" fmla="*/ 1493351 w 760"/>
                <a:gd name="T9" fmla="*/ 141522 h 1187"/>
                <a:gd name="T10" fmla="*/ 1489421 w 760"/>
                <a:gd name="T11" fmla="*/ 141522 h 118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60" h="1187">
                  <a:moveTo>
                    <a:pt x="758" y="72"/>
                  </a:moveTo>
                  <a:cubicBezTo>
                    <a:pt x="450" y="0"/>
                    <a:pt x="142" y="192"/>
                    <a:pt x="71" y="500"/>
                  </a:cubicBezTo>
                  <a:cubicBezTo>
                    <a:pt x="0" y="808"/>
                    <a:pt x="192" y="1116"/>
                    <a:pt x="500" y="1187"/>
                  </a:cubicBezTo>
                  <a:cubicBezTo>
                    <a:pt x="501" y="1187"/>
                    <a:pt x="501" y="1187"/>
                    <a:pt x="502" y="1187"/>
                  </a:cubicBezTo>
                  <a:cubicBezTo>
                    <a:pt x="760" y="72"/>
                    <a:pt x="760" y="72"/>
                    <a:pt x="760" y="72"/>
                  </a:cubicBezTo>
                  <a:cubicBezTo>
                    <a:pt x="759" y="72"/>
                    <a:pt x="759" y="72"/>
                    <a:pt x="758" y="72"/>
                  </a:cubicBezTo>
                </a:path>
              </a:pathLst>
            </a:custGeom>
            <a:solidFill>
              <a:srgbClr val="FFFFFF"/>
            </a:solidFill>
            <a:ln w="9525">
              <a:noFill/>
              <a:round/>
            </a:ln>
          </p:spPr>
          <p:txBody>
            <a:bodyPr/>
            <a:lstStyle/>
            <a:p>
              <a:endParaRPr lang="zh-CN" altLang="en-US"/>
            </a:p>
          </p:txBody>
        </p:sp>
        <p:sp>
          <p:nvSpPr>
            <p:cNvPr id="91188" name="Freeform 35"/>
            <p:cNvSpPr/>
            <p:nvPr/>
          </p:nvSpPr>
          <p:spPr bwMode="auto">
            <a:xfrm>
              <a:off x="1760410" y="2101940"/>
              <a:ext cx="1003543" cy="1573129"/>
            </a:xfrm>
            <a:custGeom>
              <a:avLst/>
              <a:gdLst>
                <a:gd name="T0" fmla="*/ 1347075 w 756"/>
                <a:gd name="T1" fmla="*/ 1348744 h 1185"/>
                <a:gd name="T2" fmla="*/ 507366 w 756"/>
                <a:gd name="T3" fmla="*/ 0 h 1185"/>
                <a:gd name="T4" fmla="*/ 0 w 756"/>
                <a:gd name="T5" fmla="*/ 2192200 h 1185"/>
                <a:gd name="T6" fmla="*/ 1347075 w 756"/>
                <a:gd name="T7" fmla="*/ 1348744 h 1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6" h="1185">
                  <a:moveTo>
                    <a:pt x="685" y="686"/>
                  </a:moveTo>
                  <a:cubicBezTo>
                    <a:pt x="756" y="379"/>
                    <a:pt x="565" y="72"/>
                    <a:pt x="258" y="0"/>
                  </a:cubicBezTo>
                  <a:cubicBezTo>
                    <a:pt x="0" y="1115"/>
                    <a:pt x="0" y="1115"/>
                    <a:pt x="0" y="1115"/>
                  </a:cubicBezTo>
                  <a:cubicBezTo>
                    <a:pt x="308" y="1185"/>
                    <a:pt x="614" y="994"/>
                    <a:pt x="685" y="686"/>
                  </a:cubicBezTo>
                  <a:close/>
                </a:path>
              </a:pathLst>
            </a:custGeom>
            <a:solidFill>
              <a:srgbClr val="FFFFFF"/>
            </a:solidFill>
            <a:ln w="9525">
              <a:noFill/>
              <a:round/>
            </a:ln>
          </p:spPr>
          <p:txBody>
            <a:bodyPr/>
            <a:lstStyle/>
            <a:p>
              <a:endParaRPr lang="zh-CN" altLang="en-US"/>
            </a:p>
          </p:txBody>
        </p:sp>
        <p:sp>
          <p:nvSpPr>
            <p:cNvPr id="91189" name="Rectangle 36"/>
            <p:cNvSpPr>
              <a:spLocks noChangeArrowheads="1"/>
            </p:cNvSpPr>
            <p:nvPr/>
          </p:nvSpPr>
          <p:spPr bwMode="auto">
            <a:xfrm>
              <a:off x="1844039" y="3219748"/>
              <a:ext cx="561" cy="561"/>
            </a:xfrm>
            <a:prstGeom prst="rect">
              <a:avLst/>
            </a:prstGeom>
            <a:solidFill>
              <a:srgbClr val="034346"/>
            </a:solidFill>
            <a:ln w="9525">
              <a:noFill/>
              <a:miter lim="800000"/>
            </a:ln>
          </p:spPr>
          <p:txBody>
            <a:bodyPr/>
            <a:lstStyle/>
            <a:p>
              <a:pPr eaLnBrk="1" hangingPunct="1"/>
              <a:endParaRPr lang="zh-CN" altLang="zh-CN"/>
            </a:p>
          </p:txBody>
        </p:sp>
        <p:sp>
          <p:nvSpPr>
            <p:cNvPr id="91191" name="Freeform 38"/>
            <p:cNvSpPr/>
            <p:nvPr/>
          </p:nvSpPr>
          <p:spPr bwMode="auto">
            <a:xfrm>
              <a:off x="2012980" y="2429815"/>
              <a:ext cx="14593" cy="17404"/>
            </a:xfrm>
            <a:custGeom>
              <a:avLst/>
              <a:gdLst>
                <a:gd name="T0" fmla="*/ 0 w 26"/>
                <a:gd name="T1" fmla="*/ 1663 h 31"/>
                <a:gd name="T2" fmla="*/ 0 w 26"/>
                <a:gd name="T3" fmla="*/ 15798 h 31"/>
                <a:gd name="T4" fmla="*/ 15799 w 26"/>
                <a:gd name="T5" fmla="*/ 25776 h 31"/>
                <a:gd name="T6" fmla="*/ 21619 w 26"/>
                <a:gd name="T7" fmla="*/ 0 h 31"/>
                <a:gd name="T8" fmla="*/ 0 w 26"/>
                <a:gd name="T9" fmla="*/ 1663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31">
                  <a:moveTo>
                    <a:pt x="0" y="2"/>
                  </a:moveTo>
                  <a:lnTo>
                    <a:pt x="0" y="19"/>
                  </a:lnTo>
                  <a:lnTo>
                    <a:pt x="19" y="31"/>
                  </a:lnTo>
                  <a:lnTo>
                    <a:pt x="26" y="0"/>
                  </a:lnTo>
                  <a:lnTo>
                    <a:pt x="0" y="2"/>
                  </a:lnTo>
                  <a:close/>
                </a:path>
              </a:pathLst>
            </a:custGeom>
            <a:solidFill>
              <a:srgbClr val="17B4C4"/>
            </a:solidFill>
            <a:ln w="9525">
              <a:noFill/>
              <a:round/>
            </a:ln>
          </p:spPr>
          <p:txBody>
            <a:bodyPr/>
            <a:lstStyle/>
            <a:p>
              <a:endParaRPr lang="zh-CN" altLang="en-US"/>
            </a:p>
          </p:txBody>
        </p:sp>
        <p:sp>
          <p:nvSpPr>
            <p:cNvPr id="91192" name="Freeform 39"/>
            <p:cNvSpPr>
              <a:spLocks noEditPoints="1"/>
            </p:cNvSpPr>
            <p:nvPr/>
          </p:nvSpPr>
          <p:spPr bwMode="auto">
            <a:xfrm>
              <a:off x="1154243" y="2306301"/>
              <a:ext cx="229557" cy="488445"/>
            </a:xfrm>
            <a:custGeom>
              <a:avLst/>
              <a:gdLst>
                <a:gd name="T0" fmla="*/ 29487 w 173"/>
                <a:gd name="T1" fmla="*/ 656559 h 368"/>
                <a:gd name="T2" fmla="*/ 0 w 173"/>
                <a:gd name="T3" fmla="*/ 723394 h 368"/>
                <a:gd name="T4" fmla="*/ 25555 w 173"/>
                <a:gd name="T5" fmla="*/ 707668 h 368"/>
                <a:gd name="T6" fmla="*/ 29487 w 173"/>
                <a:gd name="T7" fmla="*/ 656559 h 368"/>
                <a:gd name="T8" fmla="*/ 322386 w 173"/>
                <a:gd name="T9" fmla="*/ 0 h 368"/>
                <a:gd name="T10" fmla="*/ 300763 w 173"/>
                <a:gd name="T11" fmla="*/ 51109 h 368"/>
                <a:gd name="T12" fmla="*/ 340078 w 173"/>
                <a:gd name="T13" fmla="*/ 7863 h 368"/>
                <a:gd name="T14" fmla="*/ 322386 w 173"/>
                <a:gd name="T15" fmla="*/ 0 h 36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3" h="368">
                  <a:moveTo>
                    <a:pt x="15" y="334"/>
                  </a:moveTo>
                  <a:cubicBezTo>
                    <a:pt x="0" y="368"/>
                    <a:pt x="0" y="368"/>
                    <a:pt x="0" y="368"/>
                  </a:cubicBezTo>
                  <a:cubicBezTo>
                    <a:pt x="4" y="365"/>
                    <a:pt x="8" y="363"/>
                    <a:pt x="13" y="360"/>
                  </a:cubicBezTo>
                  <a:cubicBezTo>
                    <a:pt x="13" y="351"/>
                    <a:pt x="14" y="343"/>
                    <a:pt x="15" y="334"/>
                  </a:cubicBezTo>
                  <a:moveTo>
                    <a:pt x="164" y="0"/>
                  </a:moveTo>
                  <a:cubicBezTo>
                    <a:pt x="153" y="26"/>
                    <a:pt x="153" y="26"/>
                    <a:pt x="153" y="26"/>
                  </a:cubicBezTo>
                  <a:cubicBezTo>
                    <a:pt x="159" y="19"/>
                    <a:pt x="166" y="12"/>
                    <a:pt x="173" y="4"/>
                  </a:cubicBezTo>
                  <a:cubicBezTo>
                    <a:pt x="168" y="2"/>
                    <a:pt x="164" y="0"/>
                    <a:pt x="164" y="0"/>
                  </a:cubicBezTo>
                </a:path>
              </a:pathLst>
            </a:custGeom>
            <a:solidFill>
              <a:srgbClr val="CCCCCC"/>
            </a:solidFill>
            <a:ln w="9525">
              <a:noFill/>
              <a:round/>
            </a:ln>
          </p:spPr>
          <p:txBody>
            <a:bodyPr/>
            <a:lstStyle/>
            <a:p>
              <a:endParaRPr lang="zh-CN" altLang="en-US"/>
            </a:p>
          </p:txBody>
        </p:sp>
        <p:sp>
          <p:nvSpPr>
            <p:cNvPr id="91193" name="Freeform 40"/>
            <p:cNvSpPr/>
            <p:nvPr/>
          </p:nvSpPr>
          <p:spPr bwMode="auto">
            <a:xfrm>
              <a:off x="1144702" y="2784078"/>
              <a:ext cx="26940" cy="124638"/>
            </a:xfrm>
            <a:custGeom>
              <a:avLst/>
              <a:gdLst>
                <a:gd name="T0" fmla="*/ 39911 w 20"/>
                <a:gd name="T1" fmla="*/ 0 h 94"/>
                <a:gd name="T2" fmla="*/ 13969 w 20"/>
                <a:gd name="T3" fmla="*/ 15710 h 94"/>
                <a:gd name="T4" fmla="*/ 0 w 20"/>
                <a:gd name="T5" fmla="*/ 45166 h 94"/>
                <a:gd name="T6" fmla="*/ 39911 w 20"/>
                <a:gd name="T7" fmla="*/ 184590 h 94"/>
                <a:gd name="T8" fmla="*/ 39911 w 20"/>
                <a:gd name="T9" fmla="*/ 0 h 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94">
                  <a:moveTo>
                    <a:pt x="20" y="0"/>
                  </a:moveTo>
                  <a:cubicBezTo>
                    <a:pt x="15" y="3"/>
                    <a:pt x="11" y="5"/>
                    <a:pt x="7" y="8"/>
                  </a:cubicBezTo>
                  <a:cubicBezTo>
                    <a:pt x="0" y="23"/>
                    <a:pt x="0" y="23"/>
                    <a:pt x="0" y="23"/>
                  </a:cubicBezTo>
                  <a:cubicBezTo>
                    <a:pt x="20" y="94"/>
                    <a:pt x="20" y="94"/>
                    <a:pt x="20" y="94"/>
                  </a:cubicBezTo>
                  <a:cubicBezTo>
                    <a:pt x="17" y="63"/>
                    <a:pt x="17" y="32"/>
                    <a:pt x="20" y="0"/>
                  </a:cubicBezTo>
                </a:path>
              </a:pathLst>
            </a:custGeom>
            <a:solidFill>
              <a:srgbClr val="C2A98F"/>
            </a:solidFill>
            <a:ln w="9525">
              <a:noFill/>
              <a:round/>
            </a:ln>
          </p:spPr>
          <p:txBody>
            <a:bodyPr/>
            <a:lstStyle/>
            <a:p>
              <a:endParaRPr lang="zh-CN" altLang="en-US"/>
            </a:p>
          </p:txBody>
        </p:sp>
        <p:sp>
          <p:nvSpPr>
            <p:cNvPr id="91194" name="Freeform 41"/>
            <p:cNvSpPr>
              <a:spLocks noEditPoints="1"/>
            </p:cNvSpPr>
            <p:nvPr/>
          </p:nvSpPr>
          <p:spPr bwMode="auto">
            <a:xfrm>
              <a:off x="1167714" y="2311915"/>
              <a:ext cx="324973" cy="601292"/>
            </a:xfrm>
            <a:custGeom>
              <a:avLst/>
              <a:gdLst>
                <a:gd name="T0" fmla="*/ 11790 w 245"/>
                <a:gd name="T1" fmla="*/ 646760 h 453"/>
                <a:gd name="T2" fmla="*/ 9825 w 245"/>
                <a:gd name="T3" fmla="*/ 648725 h 453"/>
                <a:gd name="T4" fmla="*/ 5895 w 245"/>
                <a:gd name="T5" fmla="*/ 699837 h 453"/>
                <a:gd name="T6" fmla="*/ 5895 w 245"/>
                <a:gd name="T7" fmla="*/ 884625 h 453"/>
                <a:gd name="T8" fmla="*/ 7860 w 245"/>
                <a:gd name="T9" fmla="*/ 890523 h 453"/>
                <a:gd name="T10" fmla="*/ 11790 w 245"/>
                <a:gd name="T11" fmla="*/ 646760 h 453"/>
                <a:gd name="T12" fmla="*/ 320299 w 245"/>
                <a:gd name="T13" fmla="*/ 0 h 453"/>
                <a:gd name="T14" fmla="*/ 280999 w 245"/>
                <a:gd name="T15" fmla="*/ 43248 h 453"/>
                <a:gd name="T16" fmla="*/ 214188 w 245"/>
                <a:gd name="T17" fmla="*/ 190686 h 453"/>
                <a:gd name="T18" fmla="*/ 245628 w 245"/>
                <a:gd name="T19" fmla="*/ 216242 h 453"/>
                <a:gd name="T20" fmla="*/ 224013 w 245"/>
                <a:gd name="T21" fmla="*/ 302739 h 453"/>
                <a:gd name="T22" fmla="*/ 251523 w 245"/>
                <a:gd name="T23" fmla="*/ 387269 h 453"/>
                <a:gd name="T24" fmla="*/ 284929 w 245"/>
                <a:gd name="T25" fmla="*/ 401030 h 453"/>
                <a:gd name="T26" fmla="*/ 296719 w 245"/>
                <a:gd name="T27" fmla="*/ 377440 h 453"/>
                <a:gd name="T28" fmla="*/ 269208 w 245"/>
                <a:gd name="T29" fmla="*/ 302739 h 453"/>
                <a:gd name="T30" fmla="*/ 275103 w 245"/>
                <a:gd name="T31" fmla="*/ 237866 h 453"/>
                <a:gd name="T32" fmla="*/ 300649 w 245"/>
                <a:gd name="T33" fmla="*/ 243763 h 453"/>
                <a:gd name="T34" fmla="*/ 294754 w 245"/>
                <a:gd name="T35" fmla="*/ 310602 h 453"/>
                <a:gd name="T36" fmla="*/ 336019 w 245"/>
                <a:gd name="T37" fmla="*/ 412825 h 453"/>
                <a:gd name="T38" fmla="*/ 312439 w 245"/>
                <a:gd name="T39" fmla="*/ 438381 h 453"/>
                <a:gd name="T40" fmla="*/ 328159 w 245"/>
                <a:gd name="T41" fmla="*/ 475732 h 453"/>
                <a:gd name="T42" fmla="*/ 391040 w 245"/>
                <a:gd name="T43" fmla="*/ 338124 h 453"/>
                <a:gd name="T44" fmla="*/ 320299 w 245"/>
                <a:gd name="T45" fmla="*/ 0 h 4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45" h="453">
                  <a:moveTo>
                    <a:pt x="6" y="329"/>
                  </a:moveTo>
                  <a:cubicBezTo>
                    <a:pt x="5" y="330"/>
                    <a:pt x="5" y="330"/>
                    <a:pt x="5" y="330"/>
                  </a:cubicBezTo>
                  <a:cubicBezTo>
                    <a:pt x="4" y="339"/>
                    <a:pt x="3" y="347"/>
                    <a:pt x="3" y="356"/>
                  </a:cubicBezTo>
                  <a:cubicBezTo>
                    <a:pt x="0" y="388"/>
                    <a:pt x="0" y="419"/>
                    <a:pt x="3" y="450"/>
                  </a:cubicBezTo>
                  <a:cubicBezTo>
                    <a:pt x="4" y="453"/>
                    <a:pt x="4" y="453"/>
                    <a:pt x="4" y="453"/>
                  </a:cubicBezTo>
                  <a:cubicBezTo>
                    <a:pt x="0" y="412"/>
                    <a:pt x="1" y="371"/>
                    <a:pt x="6" y="329"/>
                  </a:cubicBezTo>
                  <a:moveTo>
                    <a:pt x="163" y="0"/>
                  </a:moveTo>
                  <a:cubicBezTo>
                    <a:pt x="156" y="8"/>
                    <a:pt x="149" y="15"/>
                    <a:pt x="143" y="22"/>
                  </a:cubicBezTo>
                  <a:cubicBezTo>
                    <a:pt x="109" y="97"/>
                    <a:pt x="109" y="97"/>
                    <a:pt x="109" y="97"/>
                  </a:cubicBezTo>
                  <a:cubicBezTo>
                    <a:pt x="125" y="110"/>
                    <a:pt x="125" y="110"/>
                    <a:pt x="125" y="110"/>
                  </a:cubicBezTo>
                  <a:cubicBezTo>
                    <a:pt x="114" y="154"/>
                    <a:pt x="114" y="154"/>
                    <a:pt x="114" y="154"/>
                  </a:cubicBezTo>
                  <a:cubicBezTo>
                    <a:pt x="128" y="197"/>
                    <a:pt x="128" y="197"/>
                    <a:pt x="128" y="197"/>
                  </a:cubicBezTo>
                  <a:cubicBezTo>
                    <a:pt x="145" y="204"/>
                    <a:pt x="145" y="204"/>
                    <a:pt x="145" y="204"/>
                  </a:cubicBezTo>
                  <a:cubicBezTo>
                    <a:pt x="151" y="192"/>
                    <a:pt x="151" y="192"/>
                    <a:pt x="151" y="192"/>
                  </a:cubicBezTo>
                  <a:cubicBezTo>
                    <a:pt x="137" y="154"/>
                    <a:pt x="137" y="154"/>
                    <a:pt x="137" y="154"/>
                  </a:cubicBezTo>
                  <a:cubicBezTo>
                    <a:pt x="140" y="121"/>
                    <a:pt x="140" y="121"/>
                    <a:pt x="140" y="121"/>
                  </a:cubicBezTo>
                  <a:cubicBezTo>
                    <a:pt x="153" y="124"/>
                    <a:pt x="153" y="124"/>
                    <a:pt x="153" y="124"/>
                  </a:cubicBezTo>
                  <a:cubicBezTo>
                    <a:pt x="150" y="158"/>
                    <a:pt x="150" y="158"/>
                    <a:pt x="150" y="158"/>
                  </a:cubicBezTo>
                  <a:cubicBezTo>
                    <a:pt x="171" y="210"/>
                    <a:pt x="171" y="210"/>
                    <a:pt x="171" y="210"/>
                  </a:cubicBezTo>
                  <a:cubicBezTo>
                    <a:pt x="159" y="223"/>
                    <a:pt x="159" y="223"/>
                    <a:pt x="159" y="223"/>
                  </a:cubicBezTo>
                  <a:cubicBezTo>
                    <a:pt x="167" y="242"/>
                    <a:pt x="167" y="242"/>
                    <a:pt x="167" y="242"/>
                  </a:cubicBezTo>
                  <a:cubicBezTo>
                    <a:pt x="178" y="221"/>
                    <a:pt x="189" y="197"/>
                    <a:pt x="199" y="172"/>
                  </a:cubicBezTo>
                  <a:cubicBezTo>
                    <a:pt x="245" y="59"/>
                    <a:pt x="186" y="13"/>
                    <a:pt x="163" y="0"/>
                  </a:cubicBezTo>
                </a:path>
              </a:pathLst>
            </a:custGeom>
            <a:solidFill>
              <a:srgbClr val="CCCCCC"/>
            </a:solidFill>
            <a:ln w="9525">
              <a:noFill/>
              <a:round/>
            </a:ln>
          </p:spPr>
          <p:txBody>
            <a:bodyPr/>
            <a:lstStyle/>
            <a:p>
              <a:endParaRPr lang="zh-CN" altLang="en-US"/>
            </a:p>
          </p:txBody>
        </p:sp>
        <p:sp>
          <p:nvSpPr>
            <p:cNvPr id="43" name="Freeform 42"/>
            <p:cNvSpPr/>
            <p:nvPr/>
          </p:nvSpPr>
          <p:spPr bwMode="auto">
            <a:xfrm>
              <a:off x="1168003" y="2440345"/>
              <a:ext cx="226219" cy="736033"/>
            </a:xfrm>
            <a:custGeom>
              <a:avLst/>
              <a:gdLst>
                <a:gd name="T0" fmla="*/ 109 w 171"/>
                <a:gd name="T1" fmla="*/ 0 h 554"/>
                <a:gd name="T2" fmla="*/ 6 w 171"/>
                <a:gd name="T3" fmla="*/ 232 h 554"/>
                <a:gd name="T4" fmla="*/ 4 w 171"/>
                <a:gd name="T5" fmla="*/ 356 h 554"/>
                <a:gd name="T6" fmla="*/ 60 w 171"/>
                <a:gd name="T7" fmla="*/ 554 h 554"/>
                <a:gd name="T8" fmla="*/ 61 w 171"/>
                <a:gd name="T9" fmla="*/ 302 h 554"/>
                <a:gd name="T10" fmla="*/ 167 w 171"/>
                <a:gd name="T11" fmla="*/ 145 h 554"/>
                <a:gd name="T12" fmla="*/ 159 w 171"/>
                <a:gd name="T13" fmla="*/ 126 h 554"/>
                <a:gd name="T14" fmla="*/ 171 w 171"/>
                <a:gd name="T15" fmla="*/ 113 h 554"/>
                <a:gd name="T16" fmla="*/ 150 w 171"/>
                <a:gd name="T17" fmla="*/ 61 h 554"/>
                <a:gd name="T18" fmla="*/ 153 w 171"/>
                <a:gd name="T19" fmla="*/ 27 h 554"/>
                <a:gd name="T20" fmla="*/ 140 w 171"/>
                <a:gd name="T21" fmla="*/ 24 h 554"/>
                <a:gd name="T22" fmla="*/ 137 w 171"/>
                <a:gd name="T23" fmla="*/ 57 h 554"/>
                <a:gd name="T24" fmla="*/ 151 w 171"/>
                <a:gd name="T25" fmla="*/ 95 h 554"/>
                <a:gd name="T26" fmla="*/ 145 w 171"/>
                <a:gd name="T27" fmla="*/ 107 h 554"/>
                <a:gd name="T28" fmla="*/ 128 w 171"/>
                <a:gd name="T29" fmla="*/ 100 h 554"/>
                <a:gd name="T30" fmla="*/ 114 w 171"/>
                <a:gd name="T31" fmla="*/ 57 h 554"/>
                <a:gd name="T32" fmla="*/ 125 w 171"/>
                <a:gd name="T33" fmla="*/ 13 h 554"/>
                <a:gd name="T34" fmla="*/ 109 w 171"/>
                <a:gd name="T35" fmla="*/ 0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1" h="554">
                  <a:moveTo>
                    <a:pt x="109" y="0"/>
                  </a:moveTo>
                  <a:cubicBezTo>
                    <a:pt x="6" y="232"/>
                    <a:pt x="6" y="232"/>
                    <a:pt x="6" y="232"/>
                  </a:cubicBezTo>
                  <a:cubicBezTo>
                    <a:pt x="1" y="274"/>
                    <a:pt x="0" y="315"/>
                    <a:pt x="4" y="356"/>
                  </a:cubicBezTo>
                  <a:cubicBezTo>
                    <a:pt x="60" y="554"/>
                    <a:pt x="60" y="554"/>
                    <a:pt x="60" y="554"/>
                  </a:cubicBezTo>
                  <a:cubicBezTo>
                    <a:pt x="113" y="424"/>
                    <a:pt x="61" y="302"/>
                    <a:pt x="61" y="302"/>
                  </a:cubicBezTo>
                  <a:cubicBezTo>
                    <a:pt x="61" y="302"/>
                    <a:pt x="116" y="243"/>
                    <a:pt x="167" y="145"/>
                  </a:cubicBezTo>
                  <a:cubicBezTo>
                    <a:pt x="159" y="126"/>
                    <a:pt x="159" y="126"/>
                    <a:pt x="159" y="126"/>
                  </a:cubicBezTo>
                  <a:cubicBezTo>
                    <a:pt x="171" y="113"/>
                    <a:pt x="171" y="113"/>
                    <a:pt x="171" y="113"/>
                  </a:cubicBezTo>
                  <a:cubicBezTo>
                    <a:pt x="150" y="61"/>
                    <a:pt x="150" y="61"/>
                    <a:pt x="150" y="61"/>
                  </a:cubicBezTo>
                  <a:cubicBezTo>
                    <a:pt x="153" y="27"/>
                    <a:pt x="153" y="27"/>
                    <a:pt x="153" y="27"/>
                  </a:cubicBezTo>
                  <a:cubicBezTo>
                    <a:pt x="140" y="24"/>
                    <a:pt x="140" y="24"/>
                    <a:pt x="140" y="24"/>
                  </a:cubicBezTo>
                  <a:cubicBezTo>
                    <a:pt x="137" y="57"/>
                    <a:pt x="137" y="57"/>
                    <a:pt x="137" y="57"/>
                  </a:cubicBezTo>
                  <a:cubicBezTo>
                    <a:pt x="151" y="95"/>
                    <a:pt x="151" y="95"/>
                    <a:pt x="151" y="95"/>
                  </a:cubicBezTo>
                  <a:cubicBezTo>
                    <a:pt x="145" y="107"/>
                    <a:pt x="145" y="107"/>
                    <a:pt x="145" y="107"/>
                  </a:cubicBezTo>
                  <a:cubicBezTo>
                    <a:pt x="128" y="100"/>
                    <a:pt x="128" y="100"/>
                    <a:pt x="128" y="100"/>
                  </a:cubicBezTo>
                  <a:cubicBezTo>
                    <a:pt x="114" y="57"/>
                    <a:pt x="114" y="57"/>
                    <a:pt x="114" y="57"/>
                  </a:cubicBezTo>
                  <a:cubicBezTo>
                    <a:pt x="125" y="13"/>
                    <a:pt x="125" y="13"/>
                    <a:pt x="125" y="13"/>
                  </a:cubicBezTo>
                  <a:cubicBezTo>
                    <a:pt x="109" y="0"/>
                    <a:pt x="109" y="0"/>
                    <a:pt x="109" y="0"/>
                  </a:cubicBezTo>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14:hiddenLine>
              </a:ext>
            </a:extLst>
          </p:spPr>
          <p:txBody>
            <a:bodyPr/>
            <a:lstStyle/>
            <a:p>
              <a:pPr fontAlgn="auto">
                <a:spcBef>
                  <a:spcPts val="0"/>
                </a:spcBef>
                <a:spcAft>
                  <a:spcPts val="0"/>
                </a:spcAft>
                <a:defRPr/>
              </a:pPr>
              <a:endParaRPr lang="en-US" dirty="0">
                <a:latin typeface="+mn-lt"/>
              </a:endParaRPr>
            </a:p>
          </p:txBody>
        </p:sp>
        <p:grpSp>
          <p:nvGrpSpPr>
            <p:cNvPr id="3" name="组合 139"/>
            <p:cNvGrpSpPr/>
            <p:nvPr/>
          </p:nvGrpSpPr>
          <p:grpSpPr>
            <a:xfrm>
              <a:off x="-485775" y="2073581"/>
              <a:ext cx="3175397" cy="2227155"/>
              <a:chOff x="-485775" y="2061610"/>
              <a:chExt cx="3175397" cy="2227155"/>
            </a:xfrm>
          </p:grpSpPr>
          <p:sp>
            <p:nvSpPr>
              <p:cNvPr id="25" name="Freeform 24"/>
              <p:cNvSpPr/>
              <p:nvPr/>
            </p:nvSpPr>
            <p:spPr bwMode="auto">
              <a:xfrm>
                <a:off x="-485775" y="3184715"/>
                <a:ext cx="1215628" cy="1104050"/>
              </a:xfrm>
              <a:custGeom>
                <a:avLst/>
                <a:gdLst>
                  <a:gd name="T0" fmla="*/ 2165 w 2165"/>
                  <a:gd name="T1" fmla="*/ 1284 h 1967"/>
                  <a:gd name="T2" fmla="*/ 539 w 2165"/>
                  <a:gd name="T3" fmla="*/ 1967 h 1967"/>
                  <a:gd name="T4" fmla="*/ 0 w 2165"/>
                  <a:gd name="T5" fmla="*/ 684 h 1967"/>
                  <a:gd name="T6" fmla="*/ 1624 w 2165"/>
                  <a:gd name="T7" fmla="*/ 0 h 1967"/>
                  <a:gd name="T8" fmla="*/ 2165 w 2165"/>
                  <a:gd name="T9" fmla="*/ 1284 h 1967"/>
                </a:gdLst>
                <a:ahLst/>
                <a:cxnLst>
                  <a:cxn ang="0">
                    <a:pos x="T0" y="T1"/>
                  </a:cxn>
                  <a:cxn ang="0">
                    <a:pos x="T2" y="T3"/>
                  </a:cxn>
                  <a:cxn ang="0">
                    <a:pos x="T4" y="T5"/>
                  </a:cxn>
                  <a:cxn ang="0">
                    <a:pos x="T6" y="T7"/>
                  </a:cxn>
                  <a:cxn ang="0">
                    <a:pos x="T8" y="T9"/>
                  </a:cxn>
                </a:cxnLst>
                <a:rect l="0" t="0" r="r" b="b"/>
                <a:pathLst>
                  <a:path w="2165" h="1967">
                    <a:moveTo>
                      <a:pt x="2165" y="1284"/>
                    </a:moveTo>
                    <a:lnTo>
                      <a:pt x="539" y="1967"/>
                    </a:lnTo>
                    <a:lnTo>
                      <a:pt x="0" y="684"/>
                    </a:lnTo>
                    <a:lnTo>
                      <a:pt x="1624" y="0"/>
                    </a:lnTo>
                    <a:lnTo>
                      <a:pt x="2165" y="1284"/>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a:lstStyle/>
              <a:p>
                <a:pPr fontAlgn="auto">
                  <a:spcBef>
                    <a:spcPts val="0"/>
                  </a:spcBef>
                  <a:spcAft>
                    <a:spcPts val="0"/>
                  </a:spcAft>
                  <a:defRPr/>
                </a:pPr>
                <a:endParaRPr lang="en-US" dirty="0">
                  <a:latin typeface="+mn-lt"/>
                </a:endParaRPr>
              </a:p>
            </p:txBody>
          </p:sp>
          <p:sp>
            <p:nvSpPr>
              <p:cNvPr id="91178" name="Freeform 25"/>
              <p:cNvSpPr/>
              <p:nvPr/>
            </p:nvSpPr>
            <p:spPr bwMode="auto">
              <a:xfrm>
                <a:off x="441436" y="3147885"/>
                <a:ext cx="446206" cy="721999"/>
              </a:xfrm>
              <a:custGeom>
                <a:avLst/>
                <a:gdLst>
                  <a:gd name="T0" fmla="*/ 661032 w 795"/>
                  <a:gd name="T1" fmla="*/ 961199 h 1286"/>
                  <a:gd name="T2" fmla="*/ 403271 w 795"/>
                  <a:gd name="T3" fmla="*/ 1069292 h 1286"/>
                  <a:gd name="T4" fmla="*/ 0 w 795"/>
                  <a:gd name="T5" fmla="*/ 108093 h 1286"/>
                  <a:gd name="T6" fmla="*/ 256098 w 795"/>
                  <a:gd name="T7" fmla="*/ 0 h 1286"/>
                  <a:gd name="T8" fmla="*/ 661032 w 795"/>
                  <a:gd name="T9" fmla="*/ 961199 h 12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5" h="1286">
                    <a:moveTo>
                      <a:pt x="795" y="1156"/>
                    </a:moveTo>
                    <a:lnTo>
                      <a:pt x="485" y="1286"/>
                    </a:lnTo>
                    <a:lnTo>
                      <a:pt x="0" y="130"/>
                    </a:lnTo>
                    <a:lnTo>
                      <a:pt x="308" y="0"/>
                    </a:lnTo>
                    <a:lnTo>
                      <a:pt x="795" y="1156"/>
                    </a:lnTo>
                    <a:close/>
                  </a:path>
                </a:pathLst>
              </a:custGeom>
              <a:solidFill>
                <a:srgbClr val="F2F2F2"/>
              </a:solidFill>
              <a:ln w="9525">
                <a:noFill/>
                <a:round/>
              </a:ln>
            </p:spPr>
            <p:txBody>
              <a:bodyPr/>
              <a:lstStyle/>
              <a:p>
                <a:endParaRPr lang="zh-CN" altLang="en-US"/>
              </a:p>
            </p:txBody>
          </p:sp>
          <p:sp>
            <p:nvSpPr>
              <p:cNvPr id="91180" name="Freeform 27"/>
              <p:cNvSpPr/>
              <p:nvPr/>
            </p:nvSpPr>
            <p:spPr bwMode="auto">
              <a:xfrm>
                <a:off x="620480" y="2513469"/>
                <a:ext cx="1477251" cy="1267710"/>
              </a:xfrm>
              <a:custGeom>
                <a:avLst/>
                <a:gdLst>
                  <a:gd name="T0" fmla="*/ 2139317 w 1113"/>
                  <a:gd name="T1" fmla="*/ 1034098 h 955"/>
                  <a:gd name="T2" fmla="*/ 1793251 w 1113"/>
                  <a:gd name="T3" fmla="*/ 210358 h 955"/>
                  <a:gd name="T4" fmla="*/ 314605 w 1113"/>
                  <a:gd name="T5" fmla="*/ 831604 h 955"/>
                  <a:gd name="T6" fmla="*/ 0 w 1113"/>
                  <a:gd name="T7" fmla="*/ 963324 h 955"/>
                  <a:gd name="T8" fmla="*/ 385392 w 1113"/>
                  <a:gd name="T9" fmla="*/ 1877498 h 955"/>
                  <a:gd name="T10" fmla="*/ 699997 w 1113"/>
                  <a:gd name="T11" fmla="*/ 1745778 h 955"/>
                  <a:gd name="T12" fmla="*/ 1791285 w 1113"/>
                  <a:gd name="T13" fmla="*/ 1464645 h 955"/>
                  <a:gd name="T14" fmla="*/ 2139317 w 1113"/>
                  <a:gd name="T15" fmla="*/ 1034098 h 95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13" h="955">
                    <a:moveTo>
                      <a:pt x="1088" y="526"/>
                    </a:moveTo>
                    <a:cubicBezTo>
                      <a:pt x="912" y="107"/>
                      <a:pt x="912" y="107"/>
                      <a:pt x="912" y="107"/>
                    </a:cubicBezTo>
                    <a:cubicBezTo>
                      <a:pt x="912" y="107"/>
                      <a:pt x="521" y="0"/>
                      <a:pt x="160" y="423"/>
                    </a:cubicBezTo>
                    <a:cubicBezTo>
                      <a:pt x="0" y="490"/>
                      <a:pt x="0" y="490"/>
                      <a:pt x="0" y="490"/>
                    </a:cubicBezTo>
                    <a:cubicBezTo>
                      <a:pt x="196" y="955"/>
                      <a:pt x="196" y="955"/>
                      <a:pt x="196" y="955"/>
                    </a:cubicBezTo>
                    <a:cubicBezTo>
                      <a:pt x="356" y="888"/>
                      <a:pt x="356" y="888"/>
                      <a:pt x="356" y="888"/>
                    </a:cubicBezTo>
                    <a:cubicBezTo>
                      <a:pt x="356" y="888"/>
                      <a:pt x="709" y="886"/>
                      <a:pt x="911" y="745"/>
                    </a:cubicBezTo>
                    <a:cubicBezTo>
                      <a:pt x="1113" y="603"/>
                      <a:pt x="1088" y="526"/>
                      <a:pt x="1088" y="526"/>
                    </a:cubicBezTo>
                  </a:path>
                </a:pathLst>
              </a:custGeom>
              <a:solidFill>
                <a:srgbClr val="F3D2B0"/>
              </a:solidFill>
              <a:ln w="9525">
                <a:noFill/>
                <a:round/>
              </a:ln>
            </p:spPr>
            <p:txBody>
              <a:bodyPr/>
              <a:lstStyle/>
              <a:p>
                <a:endParaRPr lang="zh-CN" altLang="en-US"/>
              </a:p>
            </p:txBody>
          </p:sp>
          <p:sp>
            <p:nvSpPr>
              <p:cNvPr id="38" name="Freeform 37"/>
              <p:cNvSpPr>
                <a:spLocks noEditPoints="1"/>
              </p:cNvSpPr>
              <p:nvPr/>
            </p:nvSpPr>
            <p:spPr bwMode="auto">
              <a:xfrm>
                <a:off x="1094185" y="2061610"/>
                <a:ext cx="1595437" cy="1574492"/>
              </a:xfrm>
              <a:custGeom>
                <a:avLst/>
                <a:gdLst>
                  <a:gd name="T0" fmla="*/ 1128 w 1202"/>
                  <a:gd name="T1" fmla="*/ 488 h 1186"/>
                  <a:gd name="T2" fmla="*/ 1072 w 1202"/>
                  <a:gd name="T3" fmla="*/ 424 h 1186"/>
                  <a:gd name="T4" fmla="*/ 1063 w 1202"/>
                  <a:gd name="T5" fmla="*/ 469 h 1186"/>
                  <a:gd name="T6" fmla="*/ 1026 w 1202"/>
                  <a:gd name="T7" fmla="*/ 415 h 1186"/>
                  <a:gd name="T8" fmla="*/ 907 w 1202"/>
                  <a:gd name="T9" fmla="*/ 430 h 1186"/>
                  <a:gd name="T10" fmla="*/ 969 w 1202"/>
                  <a:gd name="T11" fmla="*/ 377 h 1186"/>
                  <a:gd name="T12" fmla="*/ 1083 w 1202"/>
                  <a:gd name="T13" fmla="*/ 342 h 1186"/>
                  <a:gd name="T14" fmla="*/ 1058 w 1202"/>
                  <a:gd name="T15" fmla="*/ 268 h 1186"/>
                  <a:gd name="T16" fmla="*/ 434 w 1202"/>
                  <a:gd name="T17" fmla="*/ 66 h 1186"/>
                  <a:gd name="T18" fmla="*/ 469 w 1202"/>
                  <a:gd name="T19" fmla="*/ 84 h 1186"/>
                  <a:gd name="T20" fmla="*/ 528 w 1202"/>
                  <a:gd name="T21" fmla="*/ 76 h 1186"/>
                  <a:gd name="T22" fmla="*/ 526 w 1202"/>
                  <a:gd name="T23" fmla="*/ 110 h 1186"/>
                  <a:gd name="T24" fmla="*/ 591 w 1202"/>
                  <a:gd name="T25" fmla="*/ 82 h 1186"/>
                  <a:gd name="T26" fmla="*/ 639 w 1202"/>
                  <a:gd name="T27" fmla="*/ 103 h 1186"/>
                  <a:gd name="T28" fmla="*/ 758 w 1202"/>
                  <a:gd name="T29" fmla="*/ 164 h 1186"/>
                  <a:gd name="T30" fmla="*/ 707 w 1202"/>
                  <a:gd name="T31" fmla="*/ 151 h 1186"/>
                  <a:gd name="T32" fmla="*/ 639 w 1202"/>
                  <a:gd name="T33" fmla="*/ 141 h 1186"/>
                  <a:gd name="T34" fmla="*/ 607 w 1202"/>
                  <a:gd name="T35" fmla="*/ 161 h 1186"/>
                  <a:gd name="T36" fmla="*/ 525 w 1202"/>
                  <a:gd name="T37" fmla="*/ 195 h 1186"/>
                  <a:gd name="T38" fmla="*/ 616 w 1202"/>
                  <a:gd name="T39" fmla="*/ 176 h 1186"/>
                  <a:gd name="T40" fmla="*/ 702 w 1202"/>
                  <a:gd name="T41" fmla="*/ 238 h 1186"/>
                  <a:gd name="T42" fmla="*/ 714 w 1202"/>
                  <a:gd name="T43" fmla="*/ 302 h 1186"/>
                  <a:gd name="T44" fmla="*/ 676 w 1202"/>
                  <a:gd name="T45" fmla="*/ 286 h 1186"/>
                  <a:gd name="T46" fmla="*/ 657 w 1202"/>
                  <a:gd name="T47" fmla="*/ 275 h 1186"/>
                  <a:gd name="T48" fmla="*/ 629 w 1202"/>
                  <a:gd name="T49" fmla="*/ 257 h 1186"/>
                  <a:gd name="T50" fmla="*/ 626 w 1202"/>
                  <a:gd name="T51" fmla="*/ 289 h 1186"/>
                  <a:gd name="T52" fmla="*/ 503 w 1202"/>
                  <a:gd name="T53" fmla="*/ 339 h 1186"/>
                  <a:gd name="T54" fmla="*/ 414 w 1202"/>
                  <a:gd name="T55" fmla="*/ 380 h 1186"/>
                  <a:gd name="T56" fmla="*/ 308 w 1202"/>
                  <a:gd name="T57" fmla="*/ 451 h 1186"/>
                  <a:gd name="T58" fmla="*/ 405 w 1202"/>
                  <a:gd name="T59" fmla="*/ 551 h 1186"/>
                  <a:gd name="T60" fmla="*/ 535 w 1202"/>
                  <a:gd name="T61" fmla="*/ 569 h 1186"/>
                  <a:gd name="T62" fmla="*/ 622 w 1202"/>
                  <a:gd name="T63" fmla="*/ 692 h 1186"/>
                  <a:gd name="T64" fmla="*/ 638 w 1202"/>
                  <a:gd name="T65" fmla="*/ 852 h 1186"/>
                  <a:gd name="T66" fmla="*/ 555 w 1202"/>
                  <a:gd name="T67" fmla="*/ 917 h 1186"/>
                  <a:gd name="T68" fmla="*/ 456 w 1202"/>
                  <a:gd name="T69" fmla="*/ 986 h 1186"/>
                  <a:gd name="T70" fmla="*/ 446 w 1202"/>
                  <a:gd name="T71" fmla="*/ 1047 h 1186"/>
                  <a:gd name="T72" fmla="*/ 382 w 1202"/>
                  <a:gd name="T73" fmla="*/ 996 h 1186"/>
                  <a:gd name="T74" fmla="*/ 382 w 1202"/>
                  <a:gd name="T75" fmla="*/ 747 h 1186"/>
                  <a:gd name="T76" fmla="*/ 388 w 1202"/>
                  <a:gd name="T77" fmla="*/ 594 h 1186"/>
                  <a:gd name="T78" fmla="*/ 294 w 1202"/>
                  <a:gd name="T79" fmla="*/ 468 h 1186"/>
                  <a:gd name="T80" fmla="*/ 205 w 1202"/>
                  <a:gd name="T81" fmla="*/ 346 h 1186"/>
                  <a:gd name="T82" fmla="*/ 183 w 1202"/>
                  <a:gd name="T83" fmla="*/ 385 h 1186"/>
                  <a:gd name="T84" fmla="*/ 501 w 1202"/>
                  <a:gd name="T85" fmla="*/ 1146 h 1186"/>
                  <a:gd name="T86" fmla="*/ 968 w 1202"/>
                  <a:gd name="T87" fmla="*/ 920 h 1186"/>
                  <a:gd name="T88" fmla="*/ 946 w 1202"/>
                  <a:gd name="T89" fmla="*/ 710 h 1186"/>
                  <a:gd name="T90" fmla="*/ 830 w 1202"/>
                  <a:gd name="T91" fmla="*/ 685 h 1186"/>
                  <a:gd name="T92" fmla="*/ 806 w 1202"/>
                  <a:gd name="T93" fmla="*/ 523 h 1186"/>
                  <a:gd name="T94" fmla="*/ 978 w 1202"/>
                  <a:gd name="T95" fmla="*/ 455 h 1186"/>
                  <a:gd name="T96" fmla="*/ 1102 w 1202"/>
                  <a:gd name="T97" fmla="*/ 515 h 1186"/>
                  <a:gd name="T98" fmla="*/ 970 w 1202"/>
                  <a:gd name="T99" fmla="*/ 286 h 1186"/>
                  <a:gd name="T100" fmla="*/ 1018 w 1202"/>
                  <a:gd name="T101" fmla="*/ 337 h 1186"/>
                  <a:gd name="T102" fmla="*/ 986 w 1202"/>
                  <a:gd name="T103" fmla="*/ 313 h 1186"/>
                  <a:gd name="T104" fmla="*/ 963 w 1202"/>
                  <a:gd name="T105" fmla="*/ 298 h 1186"/>
                  <a:gd name="T106" fmla="*/ 627 w 1202"/>
                  <a:gd name="T107" fmla="*/ 301 h 1186"/>
                  <a:gd name="T108" fmla="*/ 649 w 1202"/>
                  <a:gd name="T109" fmla="*/ 306 h 1186"/>
                  <a:gd name="T110" fmla="*/ 627 w 1202"/>
                  <a:gd name="T111" fmla="*/ 301 h 1186"/>
                  <a:gd name="T112" fmla="*/ 601 w 1202"/>
                  <a:gd name="T113" fmla="*/ 310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2" h="1186">
                    <a:moveTo>
                      <a:pt x="1197" y="506"/>
                    </a:moveTo>
                    <a:cubicBezTo>
                      <a:pt x="1168" y="499"/>
                      <a:pt x="1168" y="499"/>
                      <a:pt x="1168" y="499"/>
                    </a:cubicBezTo>
                    <a:cubicBezTo>
                      <a:pt x="1157" y="480"/>
                      <a:pt x="1157" y="480"/>
                      <a:pt x="1157" y="480"/>
                    </a:cubicBezTo>
                    <a:cubicBezTo>
                      <a:pt x="1160" y="454"/>
                      <a:pt x="1160" y="454"/>
                      <a:pt x="1160" y="454"/>
                    </a:cubicBezTo>
                    <a:cubicBezTo>
                      <a:pt x="1144" y="458"/>
                      <a:pt x="1144" y="458"/>
                      <a:pt x="1144" y="458"/>
                    </a:cubicBezTo>
                    <a:cubicBezTo>
                      <a:pt x="1128" y="488"/>
                      <a:pt x="1128" y="488"/>
                      <a:pt x="1128" y="488"/>
                    </a:cubicBezTo>
                    <a:cubicBezTo>
                      <a:pt x="1112" y="460"/>
                      <a:pt x="1112" y="460"/>
                      <a:pt x="1112" y="460"/>
                    </a:cubicBezTo>
                    <a:cubicBezTo>
                      <a:pt x="1116" y="438"/>
                      <a:pt x="1116" y="438"/>
                      <a:pt x="1116" y="438"/>
                    </a:cubicBezTo>
                    <a:cubicBezTo>
                      <a:pt x="1099" y="415"/>
                      <a:pt x="1099" y="415"/>
                      <a:pt x="1099" y="415"/>
                    </a:cubicBezTo>
                    <a:cubicBezTo>
                      <a:pt x="1093" y="406"/>
                      <a:pt x="1093" y="406"/>
                      <a:pt x="1093" y="406"/>
                    </a:cubicBezTo>
                    <a:cubicBezTo>
                      <a:pt x="1069" y="400"/>
                      <a:pt x="1069" y="400"/>
                      <a:pt x="1069" y="400"/>
                    </a:cubicBezTo>
                    <a:cubicBezTo>
                      <a:pt x="1072" y="424"/>
                      <a:pt x="1072" y="424"/>
                      <a:pt x="1072" y="424"/>
                    </a:cubicBezTo>
                    <a:cubicBezTo>
                      <a:pt x="1097" y="446"/>
                      <a:pt x="1097" y="446"/>
                      <a:pt x="1097" y="446"/>
                    </a:cubicBezTo>
                    <a:cubicBezTo>
                      <a:pt x="1101" y="453"/>
                      <a:pt x="1101" y="453"/>
                      <a:pt x="1101" y="453"/>
                    </a:cubicBezTo>
                    <a:cubicBezTo>
                      <a:pt x="1094" y="455"/>
                      <a:pt x="1094" y="455"/>
                      <a:pt x="1094" y="455"/>
                    </a:cubicBezTo>
                    <a:cubicBezTo>
                      <a:pt x="1090" y="472"/>
                      <a:pt x="1090" y="472"/>
                      <a:pt x="1090" y="472"/>
                    </a:cubicBezTo>
                    <a:cubicBezTo>
                      <a:pt x="1075" y="474"/>
                      <a:pt x="1075" y="474"/>
                      <a:pt x="1075" y="474"/>
                    </a:cubicBezTo>
                    <a:cubicBezTo>
                      <a:pt x="1063" y="469"/>
                      <a:pt x="1063" y="469"/>
                      <a:pt x="1063" y="469"/>
                    </a:cubicBezTo>
                    <a:cubicBezTo>
                      <a:pt x="1058" y="457"/>
                      <a:pt x="1058" y="457"/>
                      <a:pt x="1058" y="457"/>
                    </a:cubicBezTo>
                    <a:cubicBezTo>
                      <a:pt x="1078" y="462"/>
                      <a:pt x="1078" y="462"/>
                      <a:pt x="1078" y="462"/>
                    </a:cubicBezTo>
                    <a:cubicBezTo>
                      <a:pt x="1085" y="456"/>
                      <a:pt x="1085" y="456"/>
                      <a:pt x="1085" y="456"/>
                    </a:cubicBezTo>
                    <a:cubicBezTo>
                      <a:pt x="1048" y="417"/>
                      <a:pt x="1048" y="417"/>
                      <a:pt x="1048" y="417"/>
                    </a:cubicBezTo>
                    <a:cubicBezTo>
                      <a:pt x="1047" y="403"/>
                      <a:pt x="1047" y="403"/>
                      <a:pt x="1047" y="403"/>
                    </a:cubicBezTo>
                    <a:cubicBezTo>
                      <a:pt x="1026" y="415"/>
                      <a:pt x="1026" y="415"/>
                      <a:pt x="1026" y="415"/>
                    </a:cubicBezTo>
                    <a:cubicBezTo>
                      <a:pt x="1009" y="407"/>
                      <a:pt x="1009" y="407"/>
                      <a:pt x="1009" y="407"/>
                    </a:cubicBezTo>
                    <a:cubicBezTo>
                      <a:pt x="973" y="437"/>
                      <a:pt x="973" y="437"/>
                      <a:pt x="973" y="437"/>
                    </a:cubicBezTo>
                    <a:cubicBezTo>
                      <a:pt x="965" y="449"/>
                      <a:pt x="965" y="449"/>
                      <a:pt x="965" y="449"/>
                    </a:cubicBezTo>
                    <a:cubicBezTo>
                      <a:pt x="947" y="447"/>
                      <a:pt x="947" y="447"/>
                      <a:pt x="947" y="447"/>
                    </a:cubicBezTo>
                    <a:cubicBezTo>
                      <a:pt x="921" y="441"/>
                      <a:pt x="921" y="441"/>
                      <a:pt x="921" y="441"/>
                    </a:cubicBezTo>
                    <a:cubicBezTo>
                      <a:pt x="907" y="430"/>
                      <a:pt x="907" y="430"/>
                      <a:pt x="907" y="430"/>
                    </a:cubicBezTo>
                    <a:cubicBezTo>
                      <a:pt x="910" y="399"/>
                      <a:pt x="910" y="399"/>
                      <a:pt x="910" y="399"/>
                    </a:cubicBezTo>
                    <a:cubicBezTo>
                      <a:pt x="919" y="385"/>
                      <a:pt x="919" y="385"/>
                      <a:pt x="919" y="385"/>
                    </a:cubicBezTo>
                    <a:cubicBezTo>
                      <a:pt x="946" y="385"/>
                      <a:pt x="946" y="385"/>
                      <a:pt x="946" y="385"/>
                    </a:cubicBezTo>
                    <a:cubicBezTo>
                      <a:pt x="974" y="398"/>
                      <a:pt x="974" y="398"/>
                      <a:pt x="974" y="398"/>
                    </a:cubicBezTo>
                    <a:cubicBezTo>
                      <a:pt x="981" y="383"/>
                      <a:pt x="981" y="383"/>
                      <a:pt x="981" y="383"/>
                    </a:cubicBezTo>
                    <a:cubicBezTo>
                      <a:pt x="969" y="377"/>
                      <a:pt x="969" y="377"/>
                      <a:pt x="969" y="377"/>
                    </a:cubicBezTo>
                    <a:cubicBezTo>
                      <a:pt x="979" y="353"/>
                      <a:pt x="979" y="353"/>
                      <a:pt x="979" y="353"/>
                    </a:cubicBezTo>
                    <a:cubicBezTo>
                      <a:pt x="1009" y="355"/>
                      <a:pt x="1009" y="355"/>
                      <a:pt x="1009" y="355"/>
                    </a:cubicBezTo>
                    <a:cubicBezTo>
                      <a:pt x="1036" y="332"/>
                      <a:pt x="1036" y="332"/>
                      <a:pt x="1036" y="332"/>
                    </a:cubicBezTo>
                    <a:cubicBezTo>
                      <a:pt x="1058" y="333"/>
                      <a:pt x="1058" y="333"/>
                      <a:pt x="1058" y="333"/>
                    </a:cubicBezTo>
                    <a:cubicBezTo>
                      <a:pt x="1076" y="340"/>
                      <a:pt x="1076" y="340"/>
                      <a:pt x="1076" y="340"/>
                    </a:cubicBezTo>
                    <a:cubicBezTo>
                      <a:pt x="1083" y="342"/>
                      <a:pt x="1083" y="342"/>
                      <a:pt x="1083" y="342"/>
                    </a:cubicBezTo>
                    <a:cubicBezTo>
                      <a:pt x="1085" y="314"/>
                      <a:pt x="1085" y="314"/>
                      <a:pt x="1085" y="314"/>
                    </a:cubicBezTo>
                    <a:cubicBezTo>
                      <a:pt x="1060" y="318"/>
                      <a:pt x="1060" y="318"/>
                      <a:pt x="1060" y="318"/>
                    </a:cubicBezTo>
                    <a:cubicBezTo>
                      <a:pt x="1057" y="296"/>
                      <a:pt x="1057" y="296"/>
                      <a:pt x="1057" y="296"/>
                    </a:cubicBezTo>
                    <a:cubicBezTo>
                      <a:pt x="1044" y="291"/>
                      <a:pt x="1044" y="291"/>
                      <a:pt x="1044" y="291"/>
                    </a:cubicBezTo>
                    <a:cubicBezTo>
                      <a:pt x="1045" y="277"/>
                      <a:pt x="1045" y="277"/>
                      <a:pt x="1045" y="277"/>
                    </a:cubicBezTo>
                    <a:cubicBezTo>
                      <a:pt x="1058" y="268"/>
                      <a:pt x="1058" y="268"/>
                      <a:pt x="1058" y="268"/>
                    </a:cubicBezTo>
                    <a:cubicBezTo>
                      <a:pt x="1086" y="263"/>
                      <a:pt x="1086" y="263"/>
                      <a:pt x="1086" y="263"/>
                    </a:cubicBezTo>
                    <a:cubicBezTo>
                      <a:pt x="1096" y="253"/>
                      <a:pt x="1096" y="253"/>
                      <a:pt x="1096" y="253"/>
                    </a:cubicBezTo>
                    <a:cubicBezTo>
                      <a:pt x="1017" y="144"/>
                      <a:pt x="901" y="61"/>
                      <a:pt x="760" y="28"/>
                    </a:cubicBezTo>
                    <a:cubicBezTo>
                      <a:pt x="760" y="28"/>
                      <a:pt x="759" y="28"/>
                      <a:pt x="759" y="28"/>
                    </a:cubicBezTo>
                    <a:cubicBezTo>
                      <a:pt x="636" y="0"/>
                      <a:pt x="514" y="13"/>
                      <a:pt x="406" y="59"/>
                    </a:cubicBezTo>
                    <a:cubicBezTo>
                      <a:pt x="434" y="66"/>
                      <a:pt x="434" y="66"/>
                      <a:pt x="434" y="66"/>
                    </a:cubicBezTo>
                    <a:cubicBezTo>
                      <a:pt x="445" y="75"/>
                      <a:pt x="445" y="75"/>
                      <a:pt x="445" y="75"/>
                    </a:cubicBezTo>
                    <a:cubicBezTo>
                      <a:pt x="468" y="86"/>
                      <a:pt x="468" y="86"/>
                      <a:pt x="468" y="86"/>
                    </a:cubicBezTo>
                    <a:cubicBezTo>
                      <a:pt x="467" y="96"/>
                      <a:pt x="467" y="96"/>
                      <a:pt x="467" y="96"/>
                    </a:cubicBezTo>
                    <a:cubicBezTo>
                      <a:pt x="505" y="106"/>
                      <a:pt x="505" y="106"/>
                      <a:pt x="505" y="106"/>
                    </a:cubicBezTo>
                    <a:cubicBezTo>
                      <a:pt x="502" y="93"/>
                      <a:pt x="502" y="93"/>
                      <a:pt x="502" y="93"/>
                    </a:cubicBezTo>
                    <a:cubicBezTo>
                      <a:pt x="469" y="84"/>
                      <a:pt x="469" y="84"/>
                      <a:pt x="469" y="84"/>
                    </a:cubicBezTo>
                    <a:cubicBezTo>
                      <a:pt x="479" y="78"/>
                      <a:pt x="479" y="78"/>
                      <a:pt x="479" y="78"/>
                    </a:cubicBezTo>
                    <a:cubicBezTo>
                      <a:pt x="478" y="69"/>
                      <a:pt x="478" y="69"/>
                      <a:pt x="478" y="69"/>
                    </a:cubicBezTo>
                    <a:cubicBezTo>
                      <a:pt x="448" y="62"/>
                      <a:pt x="448" y="62"/>
                      <a:pt x="448" y="62"/>
                    </a:cubicBezTo>
                    <a:cubicBezTo>
                      <a:pt x="486" y="45"/>
                      <a:pt x="486" y="45"/>
                      <a:pt x="486" y="45"/>
                    </a:cubicBezTo>
                    <a:cubicBezTo>
                      <a:pt x="518" y="52"/>
                      <a:pt x="518" y="52"/>
                      <a:pt x="518" y="52"/>
                    </a:cubicBezTo>
                    <a:cubicBezTo>
                      <a:pt x="528" y="76"/>
                      <a:pt x="528" y="76"/>
                      <a:pt x="528" y="76"/>
                    </a:cubicBezTo>
                    <a:cubicBezTo>
                      <a:pt x="553" y="83"/>
                      <a:pt x="553" y="83"/>
                      <a:pt x="553" y="83"/>
                    </a:cubicBezTo>
                    <a:cubicBezTo>
                      <a:pt x="571" y="72"/>
                      <a:pt x="571" y="72"/>
                      <a:pt x="571" y="72"/>
                    </a:cubicBezTo>
                    <a:cubicBezTo>
                      <a:pt x="581" y="80"/>
                      <a:pt x="581" y="80"/>
                      <a:pt x="581" y="80"/>
                    </a:cubicBezTo>
                    <a:cubicBezTo>
                      <a:pt x="555" y="96"/>
                      <a:pt x="555" y="96"/>
                      <a:pt x="555" y="96"/>
                    </a:cubicBezTo>
                    <a:cubicBezTo>
                      <a:pt x="555" y="96"/>
                      <a:pt x="527" y="89"/>
                      <a:pt x="528" y="90"/>
                    </a:cubicBezTo>
                    <a:cubicBezTo>
                      <a:pt x="530" y="90"/>
                      <a:pt x="526" y="110"/>
                      <a:pt x="526" y="110"/>
                    </a:cubicBezTo>
                    <a:cubicBezTo>
                      <a:pt x="561" y="117"/>
                      <a:pt x="561" y="117"/>
                      <a:pt x="561" y="117"/>
                    </a:cubicBezTo>
                    <a:cubicBezTo>
                      <a:pt x="567" y="108"/>
                      <a:pt x="567" y="108"/>
                      <a:pt x="567" y="108"/>
                    </a:cubicBezTo>
                    <a:cubicBezTo>
                      <a:pt x="591" y="112"/>
                      <a:pt x="591" y="112"/>
                      <a:pt x="591" y="112"/>
                    </a:cubicBezTo>
                    <a:cubicBezTo>
                      <a:pt x="597" y="99"/>
                      <a:pt x="597" y="99"/>
                      <a:pt x="597" y="99"/>
                    </a:cubicBezTo>
                    <a:cubicBezTo>
                      <a:pt x="583" y="94"/>
                      <a:pt x="583" y="94"/>
                      <a:pt x="583" y="94"/>
                    </a:cubicBezTo>
                    <a:cubicBezTo>
                      <a:pt x="591" y="82"/>
                      <a:pt x="591" y="82"/>
                      <a:pt x="591" y="82"/>
                    </a:cubicBezTo>
                    <a:cubicBezTo>
                      <a:pt x="602" y="81"/>
                      <a:pt x="602" y="81"/>
                      <a:pt x="602" y="81"/>
                    </a:cubicBezTo>
                    <a:cubicBezTo>
                      <a:pt x="639" y="92"/>
                      <a:pt x="639" y="92"/>
                      <a:pt x="639" y="92"/>
                    </a:cubicBezTo>
                    <a:cubicBezTo>
                      <a:pt x="614" y="106"/>
                      <a:pt x="614" y="106"/>
                      <a:pt x="614" y="106"/>
                    </a:cubicBezTo>
                    <a:cubicBezTo>
                      <a:pt x="614" y="121"/>
                      <a:pt x="614" y="121"/>
                      <a:pt x="614" y="121"/>
                    </a:cubicBezTo>
                    <a:cubicBezTo>
                      <a:pt x="635" y="129"/>
                      <a:pt x="635" y="129"/>
                      <a:pt x="635" y="129"/>
                    </a:cubicBezTo>
                    <a:cubicBezTo>
                      <a:pt x="639" y="103"/>
                      <a:pt x="639" y="103"/>
                      <a:pt x="639" y="103"/>
                    </a:cubicBezTo>
                    <a:cubicBezTo>
                      <a:pt x="662" y="97"/>
                      <a:pt x="662" y="97"/>
                      <a:pt x="662" y="97"/>
                    </a:cubicBezTo>
                    <a:cubicBezTo>
                      <a:pt x="700" y="101"/>
                      <a:pt x="700" y="101"/>
                      <a:pt x="700" y="101"/>
                    </a:cubicBezTo>
                    <a:cubicBezTo>
                      <a:pt x="737" y="129"/>
                      <a:pt x="737" y="129"/>
                      <a:pt x="737" y="129"/>
                    </a:cubicBezTo>
                    <a:cubicBezTo>
                      <a:pt x="747" y="136"/>
                      <a:pt x="747" y="136"/>
                      <a:pt x="747" y="136"/>
                    </a:cubicBezTo>
                    <a:cubicBezTo>
                      <a:pt x="742" y="156"/>
                      <a:pt x="742" y="156"/>
                      <a:pt x="742" y="156"/>
                    </a:cubicBezTo>
                    <a:cubicBezTo>
                      <a:pt x="758" y="164"/>
                      <a:pt x="758" y="164"/>
                      <a:pt x="758" y="164"/>
                    </a:cubicBezTo>
                    <a:cubicBezTo>
                      <a:pt x="746" y="178"/>
                      <a:pt x="746" y="178"/>
                      <a:pt x="746" y="178"/>
                    </a:cubicBezTo>
                    <a:cubicBezTo>
                      <a:pt x="727" y="174"/>
                      <a:pt x="727" y="174"/>
                      <a:pt x="727" y="174"/>
                    </a:cubicBezTo>
                    <a:cubicBezTo>
                      <a:pt x="722" y="173"/>
                      <a:pt x="722" y="173"/>
                      <a:pt x="722" y="173"/>
                    </a:cubicBezTo>
                    <a:cubicBezTo>
                      <a:pt x="711" y="189"/>
                      <a:pt x="711" y="189"/>
                      <a:pt x="711" y="189"/>
                    </a:cubicBezTo>
                    <a:cubicBezTo>
                      <a:pt x="660" y="164"/>
                      <a:pt x="660" y="164"/>
                      <a:pt x="660" y="164"/>
                    </a:cubicBezTo>
                    <a:cubicBezTo>
                      <a:pt x="707" y="151"/>
                      <a:pt x="707" y="151"/>
                      <a:pt x="707" y="151"/>
                    </a:cubicBezTo>
                    <a:cubicBezTo>
                      <a:pt x="694" y="134"/>
                      <a:pt x="694" y="134"/>
                      <a:pt x="694" y="134"/>
                    </a:cubicBezTo>
                    <a:cubicBezTo>
                      <a:pt x="657" y="130"/>
                      <a:pt x="657" y="130"/>
                      <a:pt x="657" y="130"/>
                    </a:cubicBezTo>
                    <a:cubicBezTo>
                      <a:pt x="653" y="132"/>
                      <a:pt x="653" y="132"/>
                      <a:pt x="653" y="132"/>
                    </a:cubicBezTo>
                    <a:cubicBezTo>
                      <a:pt x="653" y="132"/>
                      <a:pt x="653" y="132"/>
                      <a:pt x="653" y="132"/>
                    </a:cubicBezTo>
                    <a:cubicBezTo>
                      <a:pt x="652" y="133"/>
                      <a:pt x="652" y="133"/>
                      <a:pt x="652" y="133"/>
                    </a:cubicBezTo>
                    <a:cubicBezTo>
                      <a:pt x="639" y="141"/>
                      <a:pt x="639" y="141"/>
                      <a:pt x="639" y="141"/>
                    </a:cubicBezTo>
                    <a:cubicBezTo>
                      <a:pt x="621" y="139"/>
                      <a:pt x="621" y="139"/>
                      <a:pt x="621" y="139"/>
                    </a:cubicBezTo>
                    <a:cubicBezTo>
                      <a:pt x="620" y="148"/>
                      <a:pt x="620" y="148"/>
                      <a:pt x="620" y="148"/>
                    </a:cubicBezTo>
                    <a:cubicBezTo>
                      <a:pt x="626" y="152"/>
                      <a:pt x="626" y="152"/>
                      <a:pt x="626" y="152"/>
                    </a:cubicBezTo>
                    <a:cubicBezTo>
                      <a:pt x="625" y="155"/>
                      <a:pt x="625" y="155"/>
                      <a:pt x="625" y="155"/>
                    </a:cubicBezTo>
                    <a:cubicBezTo>
                      <a:pt x="610" y="153"/>
                      <a:pt x="610" y="153"/>
                      <a:pt x="610" y="153"/>
                    </a:cubicBezTo>
                    <a:cubicBezTo>
                      <a:pt x="607" y="161"/>
                      <a:pt x="607" y="161"/>
                      <a:pt x="607" y="161"/>
                    </a:cubicBezTo>
                    <a:cubicBezTo>
                      <a:pt x="594" y="159"/>
                      <a:pt x="594" y="159"/>
                      <a:pt x="594" y="159"/>
                    </a:cubicBezTo>
                    <a:cubicBezTo>
                      <a:pt x="595" y="142"/>
                      <a:pt x="595" y="142"/>
                      <a:pt x="595" y="142"/>
                    </a:cubicBezTo>
                    <a:cubicBezTo>
                      <a:pt x="569" y="144"/>
                      <a:pt x="569" y="144"/>
                      <a:pt x="569" y="144"/>
                    </a:cubicBezTo>
                    <a:cubicBezTo>
                      <a:pt x="512" y="161"/>
                      <a:pt x="512" y="161"/>
                      <a:pt x="512" y="161"/>
                    </a:cubicBezTo>
                    <a:cubicBezTo>
                      <a:pt x="513" y="183"/>
                      <a:pt x="513" y="183"/>
                      <a:pt x="513" y="183"/>
                    </a:cubicBezTo>
                    <a:cubicBezTo>
                      <a:pt x="525" y="195"/>
                      <a:pt x="525" y="195"/>
                      <a:pt x="525" y="195"/>
                    </a:cubicBezTo>
                    <a:cubicBezTo>
                      <a:pt x="552" y="206"/>
                      <a:pt x="552" y="206"/>
                      <a:pt x="552" y="206"/>
                    </a:cubicBezTo>
                    <a:cubicBezTo>
                      <a:pt x="545" y="237"/>
                      <a:pt x="545" y="237"/>
                      <a:pt x="545" y="237"/>
                    </a:cubicBezTo>
                    <a:cubicBezTo>
                      <a:pt x="558" y="238"/>
                      <a:pt x="558" y="238"/>
                      <a:pt x="558" y="238"/>
                    </a:cubicBezTo>
                    <a:cubicBezTo>
                      <a:pt x="576" y="216"/>
                      <a:pt x="576" y="216"/>
                      <a:pt x="576" y="216"/>
                    </a:cubicBezTo>
                    <a:cubicBezTo>
                      <a:pt x="607" y="214"/>
                      <a:pt x="607" y="214"/>
                      <a:pt x="607" y="214"/>
                    </a:cubicBezTo>
                    <a:cubicBezTo>
                      <a:pt x="616" y="176"/>
                      <a:pt x="616" y="176"/>
                      <a:pt x="616" y="176"/>
                    </a:cubicBezTo>
                    <a:cubicBezTo>
                      <a:pt x="635" y="167"/>
                      <a:pt x="635" y="167"/>
                      <a:pt x="635" y="167"/>
                    </a:cubicBezTo>
                    <a:cubicBezTo>
                      <a:pt x="673" y="186"/>
                      <a:pt x="673" y="186"/>
                      <a:pt x="673" y="186"/>
                    </a:cubicBezTo>
                    <a:cubicBezTo>
                      <a:pt x="664" y="210"/>
                      <a:pt x="664" y="210"/>
                      <a:pt x="664" y="210"/>
                    </a:cubicBezTo>
                    <a:cubicBezTo>
                      <a:pt x="675" y="213"/>
                      <a:pt x="675" y="213"/>
                      <a:pt x="675" y="213"/>
                    </a:cubicBezTo>
                    <a:cubicBezTo>
                      <a:pt x="708" y="205"/>
                      <a:pt x="708" y="205"/>
                      <a:pt x="708" y="205"/>
                    </a:cubicBezTo>
                    <a:cubicBezTo>
                      <a:pt x="702" y="238"/>
                      <a:pt x="702" y="238"/>
                      <a:pt x="702" y="238"/>
                    </a:cubicBezTo>
                    <a:cubicBezTo>
                      <a:pt x="710" y="247"/>
                      <a:pt x="710" y="247"/>
                      <a:pt x="710" y="247"/>
                    </a:cubicBezTo>
                    <a:cubicBezTo>
                      <a:pt x="720" y="256"/>
                      <a:pt x="720" y="256"/>
                      <a:pt x="720" y="256"/>
                    </a:cubicBezTo>
                    <a:cubicBezTo>
                      <a:pt x="714" y="276"/>
                      <a:pt x="714" y="276"/>
                      <a:pt x="714" y="276"/>
                    </a:cubicBezTo>
                    <a:cubicBezTo>
                      <a:pt x="703" y="277"/>
                      <a:pt x="703" y="277"/>
                      <a:pt x="703" y="277"/>
                    </a:cubicBezTo>
                    <a:cubicBezTo>
                      <a:pt x="700" y="290"/>
                      <a:pt x="700" y="290"/>
                      <a:pt x="700" y="290"/>
                    </a:cubicBezTo>
                    <a:cubicBezTo>
                      <a:pt x="714" y="302"/>
                      <a:pt x="714" y="302"/>
                      <a:pt x="714" y="302"/>
                    </a:cubicBezTo>
                    <a:cubicBezTo>
                      <a:pt x="711" y="315"/>
                      <a:pt x="711" y="315"/>
                      <a:pt x="711" y="315"/>
                    </a:cubicBezTo>
                    <a:cubicBezTo>
                      <a:pt x="703" y="314"/>
                      <a:pt x="703" y="314"/>
                      <a:pt x="703" y="314"/>
                    </a:cubicBezTo>
                    <a:cubicBezTo>
                      <a:pt x="703" y="313"/>
                      <a:pt x="703" y="313"/>
                      <a:pt x="703" y="313"/>
                    </a:cubicBezTo>
                    <a:cubicBezTo>
                      <a:pt x="695" y="309"/>
                      <a:pt x="695" y="309"/>
                      <a:pt x="695" y="309"/>
                    </a:cubicBezTo>
                    <a:cubicBezTo>
                      <a:pt x="675" y="297"/>
                      <a:pt x="675" y="297"/>
                      <a:pt x="675" y="297"/>
                    </a:cubicBezTo>
                    <a:cubicBezTo>
                      <a:pt x="676" y="286"/>
                      <a:pt x="676" y="286"/>
                      <a:pt x="676" y="286"/>
                    </a:cubicBezTo>
                    <a:cubicBezTo>
                      <a:pt x="676" y="286"/>
                      <a:pt x="676" y="286"/>
                      <a:pt x="676" y="286"/>
                    </a:cubicBezTo>
                    <a:cubicBezTo>
                      <a:pt x="686" y="282"/>
                      <a:pt x="686" y="282"/>
                      <a:pt x="686" y="282"/>
                    </a:cubicBezTo>
                    <a:cubicBezTo>
                      <a:pt x="688" y="273"/>
                      <a:pt x="688" y="273"/>
                      <a:pt x="688" y="273"/>
                    </a:cubicBezTo>
                    <a:cubicBezTo>
                      <a:pt x="679" y="268"/>
                      <a:pt x="679" y="268"/>
                      <a:pt x="679" y="268"/>
                    </a:cubicBezTo>
                    <a:cubicBezTo>
                      <a:pt x="675" y="276"/>
                      <a:pt x="675" y="276"/>
                      <a:pt x="675" y="276"/>
                    </a:cubicBezTo>
                    <a:cubicBezTo>
                      <a:pt x="657" y="275"/>
                      <a:pt x="657" y="275"/>
                      <a:pt x="657" y="275"/>
                    </a:cubicBezTo>
                    <a:cubicBezTo>
                      <a:pt x="655" y="274"/>
                      <a:pt x="655" y="274"/>
                      <a:pt x="655" y="274"/>
                    </a:cubicBezTo>
                    <a:cubicBezTo>
                      <a:pt x="655" y="275"/>
                      <a:pt x="655" y="275"/>
                      <a:pt x="655" y="275"/>
                    </a:cubicBezTo>
                    <a:cubicBezTo>
                      <a:pt x="649" y="274"/>
                      <a:pt x="649" y="274"/>
                      <a:pt x="649" y="274"/>
                    </a:cubicBezTo>
                    <a:cubicBezTo>
                      <a:pt x="646" y="264"/>
                      <a:pt x="646" y="264"/>
                      <a:pt x="646" y="264"/>
                    </a:cubicBezTo>
                    <a:cubicBezTo>
                      <a:pt x="641" y="260"/>
                      <a:pt x="641" y="260"/>
                      <a:pt x="641" y="260"/>
                    </a:cubicBezTo>
                    <a:cubicBezTo>
                      <a:pt x="629" y="257"/>
                      <a:pt x="629" y="257"/>
                      <a:pt x="629" y="257"/>
                    </a:cubicBezTo>
                    <a:cubicBezTo>
                      <a:pt x="623" y="260"/>
                      <a:pt x="623" y="260"/>
                      <a:pt x="623" y="260"/>
                    </a:cubicBezTo>
                    <a:cubicBezTo>
                      <a:pt x="620" y="270"/>
                      <a:pt x="620" y="270"/>
                      <a:pt x="620" y="270"/>
                    </a:cubicBezTo>
                    <a:cubicBezTo>
                      <a:pt x="630" y="276"/>
                      <a:pt x="630" y="276"/>
                      <a:pt x="630" y="276"/>
                    </a:cubicBezTo>
                    <a:cubicBezTo>
                      <a:pt x="640" y="280"/>
                      <a:pt x="640" y="280"/>
                      <a:pt x="640" y="280"/>
                    </a:cubicBezTo>
                    <a:cubicBezTo>
                      <a:pt x="637" y="281"/>
                      <a:pt x="637" y="281"/>
                      <a:pt x="637" y="281"/>
                    </a:cubicBezTo>
                    <a:cubicBezTo>
                      <a:pt x="626" y="289"/>
                      <a:pt x="626" y="289"/>
                      <a:pt x="626" y="289"/>
                    </a:cubicBezTo>
                    <a:cubicBezTo>
                      <a:pt x="623" y="283"/>
                      <a:pt x="623" y="283"/>
                      <a:pt x="623" y="283"/>
                    </a:cubicBezTo>
                    <a:cubicBezTo>
                      <a:pt x="614" y="278"/>
                      <a:pt x="614" y="278"/>
                      <a:pt x="614" y="278"/>
                    </a:cubicBezTo>
                    <a:cubicBezTo>
                      <a:pt x="584" y="296"/>
                      <a:pt x="584" y="296"/>
                      <a:pt x="584" y="296"/>
                    </a:cubicBezTo>
                    <a:cubicBezTo>
                      <a:pt x="587" y="299"/>
                      <a:pt x="587" y="299"/>
                      <a:pt x="587" y="299"/>
                    </a:cubicBezTo>
                    <a:cubicBezTo>
                      <a:pt x="545" y="311"/>
                      <a:pt x="545" y="311"/>
                      <a:pt x="545" y="311"/>
                    </a:cubicBezTo>
                    <a:cubicBezTo>
                      <a:pt x="503" y="339"/>
                      <a:pt x="503" y="339"/>
                      <a:pt x="503" y="339"/>
                    </a:cubicBezTo>
                    <a:cubicBezTo>
                      <a:pt x="497" y="354"/>
                      <a:pt x="497" y="354"/>
                      <a:pt x="497" y="354"/>
                    </a:cubicBezTo>
                    <a:cubicBezTo>
                      <a:pt x="457" y="369"/>
                      <a:pt x="457" y="369"/>
                      <a:pt x="457" y="369"/>
                    </a:cubicBezTo>
                    <a:cubicBezTo>
                      <a:pt x="436" y="382"/>
                      <a:pt x="436" y="382"/>
                      <a:pt x="436" y="382"/>
                    </a:cubicBezTo>
                    <a:cubicBezTo>
                      <a:pt x="430" y="417"/>
                      <a:pt x="430" y="417"/>
                      <a:pt x="430" y="417"/>
                    </a:cubicBezTo>
                    <a:cubicBezTo>
                      <a:pt x="409" y="400"/>
                      <a:pt x="409" y="400"/>
                      <a:pt x="409" y="400"/>
                    </a:cubicBezTo>
                    <a:cubicBezTo>
                      <a:pt x="414" y="380"/>
                      <a:pt x="414" y="380"/>
                      <a:pt x="414" y="380"/>
                    </a:cubicBezTo>
                    <a:cubicBezTo>
                      <a:pt x="348" y="365"/>
                      <a:pt x="348" y="365"/>
                      <a:pt x="348" y="365"/>
                    </a:cubicBezTo>
                    <a:cubicBezTo>
                      <a:pt x="310" y="374"/>
                      <a:pt x="310" y="374"/>
                      <a:pt x="310" y="374"/>
                    </a:cubicBezTo>
                    <a:cubicBezTo>
                      <a:pt x="288" y="398"/>
                      <a:pt x="288" y="398"/>
                      <a:pt x="288" y="398"/>
                    </a:cubicBezTo>
                    <a:cubicBezTo>
                      <a:pt x="278" y="419"/>
                      <a:pt x="278" y="419"/>
                      <a:pt x="278" y="419"/>
                    </a:cubicBezTo>
                    <a:cubicBezTo>
                      <a:pt x="282" y="442"/>
                      <a:pt x="282" y="442"/>
                      <a:pt x="282" y="442"/>
                    </a:cubicBezTo>
                    <a:cubicBezTo>
                      <a:pt x="308" y="451"/>
                      <a:pt x="308" y="451"/>
                      <a:pt x="308" y="451"/>
                    </a:cubicBezTo>
                    <a:cubicBezTo>
                      <a:pt x="358" y="433"/>
                      <a:pt x="358" y="433"/>
                      <a:pt x="358" y="433"/>
                    </a:cubicBezTo>
                    <a:cubicBezTo>
                      <a:pt x="358" y="448"/>
                      <a:pt x="358" y="448"/>
                      <a:pt x="358" y="448"/>
                    </a:cubicBezTo>
                    <a:cubicBezTo>
                      <a:pt x="339" y="469"/>
                      <a:pt x="339" y="469"/>
                      <a:pt x="339" y="469"/>
                    </a:cubicBezTo>
                    <a:cubicBezTo>
                      <a:pt x="371" y="482"/>
                      <a:pt x="371" y="482"/>
                      <a:pt x="371" y="482"/>
                    </a:cubicBezTo>
                    <a:cubicBezTo>
                      <a:pt x="362" y="533"/>
                      <a:pt x="362" y="533"/>
                      <a:pt x="362" y="533"/>
                    </a:cubicBezTo>
                    <a:cubicBezTo>
                      <a:pt x="405" y="551"/>
                      <a:pt x="405" y="551"/>
                      <a:pt x="405" y="551"/>
                    </a:cubicBezTo>
                    <a:cubicBezTo>
                      <a:pt x="441" y="525"/>
                      <a:pt x="441" y="525"/>
                      <a:pt x="441" y="525"/>
                    </a:cubicBezTo>
                    <a:cubicBezTo>
                      <a:pt x="474" y="540"/>
                      <a:pt x="474" y="540"/>
                      <a:pt x="474" y="540"/>
                    </a:cubicBezTo>
                    <a:cubicBezTo>
                      <a:pt x="482" y="559"/>
                      <a:pt x="482" y="559"/>
                      <a:pt x="482" y="559"/>
                    </a:cubicBezTo>
                    <a:cubicBezTo>
                      <a:pt x="515" y="565"/>
                      <a:pt x="515" y="565"/>
                      <a:pt x="515" y="565"/>
                    </a:cubicBezTo>
                    <a:cubicBezTo>
                      <a:pt x="519" y="556"/>
                      <a:pt x="519" y="556"/>
                      <a:pt x="519" y="556"/>
                    </a:cubicBezTo>
                    <a:cubicBezTo>
                      <a:pt x="535" y="569"/>
                      <a:pt x="535" y="569"/>
                      <a:pt x="535" y="569"/>
                    </a:cubicBezTo>
                    <a:cubicBezTo>
                      <a:pt x="548" y="605"/>
                      <a:pt x="548" y="605"/>
                      <a:pt x="548" y="605"/>
                    </a:cubicBezTo>
                    <a:cubicBezTo>
                      <a:pt x="583" y="614"/>
                      <a:pt x="583" y="614"/>
                      <a:pt x="583" y="614"/>
                    </a:cubicBezTo>
                    <a:cubicBezTo>
                      <a:pt x="591" y="640"/>
                      <a:pt x="591" y="640"/>
                      <a:pt x="591" y="640"/>
                    </a:cubicBezTo>
                    <a:cubicBezTo>
                      <a:pt x="586" y="668"/>
                      <a:pt x="586" y="668"/>
                      <a:pt x="586" y="668"/>
                    </a:cubicBezTo>
                    <a:cubicBezTo>
                      <a:pt x="609" y="683"/>
                      <a:pt x="609" y="683"/>
                      <a:pt x="609" y="683"/>
                    </a:cubicBezTo>
                    <a:cubicBezTo>
                      <a:pt x="622" y="692"/>
                      <a:pt x="622" y="692"/>
                      <a:pt x="622" y="692"/>
                    </a:cubicBezTo>
                    <a:cubicBezTo>
                      <a:pt x="671" y="704"/>
                      <a:pt x="671" y="704"/>
                      <a:pt x="671" y="704"/>
                    </a:cubicBezTo>
                    <a:cubicBezTo>
                      <a:pt x="680" y="731"/>
                      <a:pt x="680" y="731"/>
                      <a:pt x="680" y="731"/>
                    </a:cubicBezTo>
                    <a:cubicBezTo>
                      <a:pt x="700" y="743"/>
                      <a:pt x="700" y="743"/>
                      <a:pt x="700" y="743"/>
                    </a:cubicBezTo>
                    <a:cubicBezTo>
                      <a:pt x="691" y="761"/>
                      <a:pt x="691" y="761"/>
                      <a:pt x="691" y="761"/>
                    </a:cubicBezTo>
                    <a:cubicBezTo>
                      <a:pt x="660" y="786"/>
                      <a:pt x="660" y="786"/>
                      <a:pt x="660" y="786"/>
                    </a:cubicBezTo>
                    <a:cubicBezTo>
                      <a:pt x="638" y="852"/>
                      <a:pt x="638" y="852"/>
                      <a:pt x="638" y="852"/>
                    </a:cubicBezTo>
                    <a:cubicBezTo>
                      <a:pt x="612" y="864"/>
                      <a:pt x="612" y="864"/>
                      <a:pt x="612" y="864"/>
                    </a:cubicBezTo>
                    <a:cubicBezTo>
                      <a:pt x="580" y="855"/>
                      <a:pt x="580" y="855"/>
                      <a:pt x="580" y="855"/>
                    </a:cubicBezTo>
                    <a:cubicBezTo>
                      <a:pt x="565" y="872"/>
                      <a:pt x="565" y="872"/>
                      <a:pt x="565" y="872"/>
                    </a:cubicBezTo>
                    <a:cubicBezTo>
                      <a:pt x="565" y="872"/>
                      <a:pt x="565" y="872"/>
                      <a:pt x="565" y="872"/>
                    </a:cubicBezTo>
                    <a:cubicBezTo>
                      <a:pt x="565" y="908"/>
                      <a:pt x="565" y="908"/>
                      <a:pt x="565" y="908"/>
                    </a:cubicBezTo>
                    <a:cubicBezTo>
                      <a:pt x="555" y="917"/>
                      <a:pt x="555" y="917"/>
                      <a:pt x="555" y="917"/>
                    </a:cubicBezTo>
                    <a:cubicBezTo>
                      <a:pt x="520" y="945"/>
                      <a:pt x="520" y="945"/>
                      <a:pt x="520" y="945"/>
                    </a:cubicBezTo>
                    <a:cubicBezTo>
                      <a:pt x="504" y="963"/>
                      <a:pt x="504" y="963"/>
                      <a:pt x="504" y="963"/>
                    </a:cubicBezTo>
                    <a:cubicBezTo>
                      <a:pt x="467" y="971"/>
                      <a:pt x="467" y="971"/>
                      <a:pt x="467" y="971"/>
                    </a:cubicBezTo>
                    <a:cubicBezTo>
                      <a:pt x="445" y="969"/>
                      <a:pt x="445" y="969"/>
                      <a:pt x="445" y="969"/>
                    </a:cubicBezTo>
                    <a:cubicBezTo>
                      <a:pt x="442" y="978"/>
                      <a:pt x="442" y="978"/>
                      <a:pt x="442" y="978"/>
                    </a:cubicBezTo>
                    <a:cubicBezTo>
                      <a:pt x="456" y="986"/>
                      <a:pt x="456" y="986"/>
                      <a:pt x="456" y="986"/>
                    </a:cubicBezTo>
                    <a:cubicBezTo>
                      <a:pt x="452" y="996"/>
                      <a:pt x="452" y="996"/>
                      <a:pt x="452" y="996"/>
                    </a:cubicBezTo>
                    <a:cubicBezTo>
                      <a:pt x="435" y="1006"/>
                      <a:pt x="435" y="1006"/>
                      <a:pt x="435" y="1006"/>
                    </a:cubicBezTo>
                    <a:cubicBezTo>
                      <a:pt x="441" y="1018"/>
                      <a:pt x="441" y="1018"/>
                      <a:pt x="441" y="1018"/>
                    </a:cubicBezTo>
                    <a:cubicBezTo>
                      <a:pt x="457" y="1022"/>
                      <a:pt x="457" y="1022"/>
                      <a:pt x="457" y="1022"/>
                    </a:cubicBezTo>
                    <a:cubicBezTo>
                      <a:pt x="453" y="1035"/>
                      <a:pt x="453" y="1035"/>
                      <a:pt x="453" y="1035"/>
                    </a:cubicBezTo>
                    <a:cubicBezTo>
                      <a:pt x="446" y="1047"/>
                      <a:pt x="446" y="1047"/>
                      <a:pt x="446" y="1047"/>
                    </a:cubicBezTo>
                    <a:cubicBezTo>
                      <a:pt x="442" y="1056"/>
                      <a:pt x="442" y="1056"/>
                      <a:pt x="442" y="1056"/>
                    </a:cubicBezTo>
                    <a:cubicBezTo>
                      <a:pt x="462" y="1083"/>
                      <a:pt x="462" y="1083"/>
                      <a:pt x="462" y="1083"/>
                    </a:cubicBezTo>
                    <a:cubicBezTo>
                      <a:pt x="456" y="1093"/>
                      <a:pt x="456" y="1093"/>
                      <a:pt x="456" y="1093"/>
                    </a:cubicBezTo>
                    <a:cubicBezTo>
                      <a:pt x="423" y="1084"/>
                      <a:pt x="423" y="1084"/>
                      <a:pt x="423" y="1084"/>
                    </a:cubicBezTo>
                    <a:cubicBezTo>
                      <a:pt x="397" y="1048"/>
                      <a:pt x="397" y="1048"/>
                      <a:pt x="397" y="1048"/>
                    </a:cubicBezTo>
                    <a:cubicBezTo>
                      <a:pt x="382" y="996"/>
                      <a:pt x="382" y="996"/>
                      <a:pt x="382" y="996"/>
                    </a:cubicBezTo>
                    <a:cubicBezTo>
                      <a:pt x="395" y="954"/>
                      <a:pt x="395" y="954"/>
                      <a:pt x="395" y="954"/>
                    </a:cubicBezTo>
                    <a:cubicBezTo>
                      <a:pt x="382" y="923"/>
                      <a:pt x="382" y="923"/>
                      <a:pt x="382" y="923"/>
                    </a:cubicBezTo>
                    <a:cubicBezTo>
                      <a:pt x="400" y="881"/>
                      <a:pt x="400" y="881"/>
                      <a:pt x="400" y="881"/>
                    </a:cubicBezTo>
                    <a:cubicBezTo>
                      <a:pt x="389" y="875"/>
                      <a:pt x="389" y="875"/>
                      <a:pt x="389" y="875"/>
                    </a:cubicBezTo>
                    <a:cubicBezTo>
                      <a:pt x="411" y="779"/>
                      <a:pt x="411" y="779"/>
                      <a:pt x="411" y="779"/>
                    </a:cubicBezTo>
                    <a:cubicBezTo>
                      <a:pt x="411" y="779"/>
                      <a:pt x="384" y="747"/>
                      <a:pt x="382" y="747"/>
                    </a:cubicBezTo>
                    <a:cubicBezTo>
                      <a:pt x="381" y="746"/>
                      <a:pt x="366" y="739"/>
                      <a:pt x="366" y="739"/>
                    </a:cubicBezTo>
                    <a:cubicBezTo>
                      <a:pt x="367" y="720"/>
                      <a:pt x="367" y="720"/>
                      <a:pt x="367" y="720"/>
                    </a:cubicBezTo>
                    <a:cubicBezTo>
                      <a:pt x="337" y="657"/>
                      <a:pt x="337" y="657"/>
                      <a:pt x="337" y="657"/>
                    </a:cubicBezTo>
                    <a:cubicBezTo>
                      <a:pt x="346" y="639"/>
                      <a:pt x="346" y="639"/>
                      <a:pt x="346" y="639"/>
                    </a:cubicBezTo>
                    <a:cubicBezTo>
                      <a:pt x="354" y="608"/>
                      <a:pt x="354" y="608"/>
                      <a:pt x="354" y="608"/>
                    </a:cubicBezTo>
                    <a:cubicBezTo>
                      <a:pt x="388" y="594"/>
                      <a:pt x="388" y="594"/>
                      <a:pt x="388" y="594"/>
                    </a:cubicBezTo>
                    <a:cubicBezTo>
                      <a:pt x="392" y="559"/>
                      <a:pt x="392" y="559"/>
                      <a:pt x="392" y="559"/>
                    </a:cubicBezTo>
                    <a:cubicBezTo>
                      <a:pt x="350" y="546"/>
                      <a:pt x="350" y="546"/>
                      <a:pt x="350" y="546"/>
                    </a:cubicBezTo>
                    <a:cubicBezTo>
                      <a:pt x="326" y="500"/>
                      <a:pt x="326" y="500"/>
                      <a:pt x="326" y="500"/>
                    </a:cubicBezTo>
                    <a:cubicBezTo>
                      <a:pt x="303" y="488"/>
                      <a:pt x="303" y="488"/>
                      <a:pt x="303" y="488"/>
                    </a:cubicBezTo>
                    <a:cubicBezTo>
                      <a:pt x="289" y="481"/>
                      <a:pt x="289" y="481"/>
                      <a:pt x="289" y="481"/>
                    </a:cubicBezTo>
                    <a:cubicBezTo>
                      <a:pt x="294" y="468"/>
                      <a:pt x="294" y="468"/>
                      <a:pt x="294" y="468"/>
                    </a:cubicBezTo>
                    <a:cubicBezTo>
                      <a:pt x="275" y="461"/>
                      <a:pt x="275" y="461"/>
                      <a:pt x="275" y="461"/>
                    </a:cubicBezTo>
                    <a:cubicBezTo>
                      <a:pt x="273" y="469"/>
                      <a:pt x="273" y="469"/>
                      <a:pt x="273" y="469"/>
                    </a:cubicBezTo>
                    <a:cubicBezTo>
                      <a:pt x="227" y="445"/>
                      <a:pt x="227" y="445"/>
                      <a:pt x="227" y="445"/>
                    </a:cubicBezTo>
                    <a:cubicBezTo>
                      <a:pt x="214" y="411"/>
                      <a:pt x="214" y="411"/>
                      <a:pt x="214" y="411"/>
                    </a:cubicBezTo>
                    <a:cubicBezTo>
                      <a:pt x="226" y="398"/>
                      <a:pt x="226" y="398"/>
                      <a:pt x="226" y="398"/>
                    </a:cubicBezTo>
                    <a:cubicBezTo>
                      <a:pt x="205" y="346"/>
                      <a:pt x="205" y="346"/>
                      <a:pt x="205" y="346"/>
                    </a:cubicBezTo>
                    <a:cubicBezTo>
                      <a:pt x="208" y="312"/>
                      <a:pt x="208" y="312"/>
                      <a:pt x="208" y="312"/>
                    </a:cubicBezTo>
                    <a:cubicBezTo>
                      <a:pt x="195" y="309"/>
                      <a:pt x="195" y="309"/>
                      <a:pt x="195" y="309"/>
                    </a:cubicBezTo>
                    <a:cubicBezTo>
                      <a:pt x="192" y="342"/>
                      <a:pt x="192" y="342"/>
                      <a:pt x="192" y="342"/>
                    </a:cubicBezTo>
                    <a:cubicBezTo>
                      <a:pt x="206" y="380"/>
                      <a:pt x="206" y="380"/>
                      <a:pt x="206" y="380"/>
                    </a:cubicBezTo>
                    <a:cubicBezTo>
                      <a:pt x="200" y="392"/>
                      <a:pt x="200" y="392"/>
                      <a:pt x="200" y="392"/>
                    </a:cubicBezTo>
                    <a:cubicBezTo>
                      <a:pt x="183" y="385"/>
                      <a:pt x="183" y="385"/>
                      <a:pt x="183" y="385"/>
                    </a:cubicBezTo>
                    <a:cubicBezTo>
                      <a:pt x="169" y="342"/>
                      <a:pt x="169" y="342"/>
                      <a:pt x="169" y="342"/>
                    </a:cubicBezTo>
                    <a:cubicBezTo>
                      <a:pt x="180" y="298"/>
                      <a:pt x="180" y="298"/>
                      <a:pt x="180" y="298"/>
                    </a:cubicBezTo>
                    <a:cubicBezTo>
                      <a:pt x="159" y="281"/>
                      <a:pt x="159" y="281"/>
                      <a:pt x="159" y="281"/>
                    </a:cubicBezTo>
                    <a:cubicBezTo>
                      <a:pt x="166" y="249"/>
                      <a:pt x="166" y="249"/>
                      <a:pt x="166" y="249"/>
                    </a:cubicBezTo>
                    <a:cubicBezTo>
                      <a:pt x="122" y="310"/>
                      <a:pt x="89" y="380"/>
                      <a:pt x="71" y="458"/>
                    </a:cubicBezTo>
                    <a:cubicBezTo>
                      <a:pt x="0" y="766"/>
                      <a:pt x="193" y="1074"/>
                      <a:pt x="501" y="1146"/>
                    </a:cubicBezTo>
                    <a:cubicBezTo>
                      <a:pt x="501" y="1146"/>
                      <a:pt x="502" y="1146"/>
                      <a:pt x="502" y="1146"/>
                    </a:cubicBezTo>
                    <a:cubicBezTo>
                      <a:pt x="676" y="1186"/>
                      <a:pt x="850" y="1141"/>
                      <a:pt x="982" y="1039"/>
                    </a:cubicBezTo>
                    <a:cubicBezTo>
                      <a:pt x="963" y="1035"/>
                      <a:pt x="963" y="1035"/>
                      <a:pt x="963" y="1035"/>
                    </a:cubicBezTo>
                    <a:cubicBezTo>
                      <a:pt x="972" y="998"/>
                      <a:pt x="972" y="998"/>
                      <a:pt x="972" y="998"/>
                    </a:cubicBezTo>
                    <a:cubicBezTo>
                      <a:pt x="957" y="964"/>
                      <a:pt x="957" y="964"/>
                      <a:pt x="957" y="964"/>
                    </a:cubicBezTo>
                    <a:cubicBezTo>
                      <a:pt x="968" y="920"/>
                      <a:pt x="968" y="920"/>
                      <a:pt x="968" y="920"/>
                    </a:cubicBezTo>
                    <a:cubicBezTo>
                      <a:pt x="955" y="900"/>
                      <a:pt x="955" y="900"/>
                      <a:pt x="955" y="900"/>
                    </a:cubicBezTo>
                    <a:cubicBezTo>
                      <a:pt x="958" y="881"/>
                      <a:pt x="958" y="881"/>
                      <a:pt x="958" y="881"/>
                    </a:cubicBezTo>
                    <a:cubicBezTo>
                      <a:pt x="988" y="846"/>
                      <a:pt x="988" y="846"/>
                      <a:pt x="988" y="846"/>
                    </a:cubicBezTo>
                    <a:cubicBezTo>
                      <a:pt x="965" y="768"/>
                      <a:pt x="965" y="768"/>
                      <a:pt x="965" y="768"/>
                    </a:cubicBezTo>
                    <a:cubicBezTo>
                      <a:pt x="980" y="722"/>
                      <a:pt x="980" y="722"/>
                      <a:pt x="980" y="722"/>
                    </a:cubicBezTo>
                    <a:cubicBezTo>
                      <a:pt x="946" y="710"/>
                      <a:pt x="946" y="710"/>
                      <a:pt x="946" y="710"/>
                    </a:cubicBezTo>
                    <a:cubicBezTo>
                      <a:pt x="936" y="694"/>
                      <a:pt x="936" y="694"/>
                      <a:pt x="936" y="694"/>
                    </a:cubicBezTo>
                    <a:cubicBezTo>
                      <a:pt x="912" y="689"/>
                      <a:pt x="912" y="689"/>
                      <a:pt x="912" y="689"/>
                    </a:cubicBezTo>
                    <a:cubicBezTo>
                      <a:pt x="897" y="697"/>
                      <a:pt x="897" y="697"/>
                      <a:pt x="897" y="697"/>
                    </a:cubicBezTo>
                    <a:cubicBezTo>
                      <a:pt x="855" y="687"/>
                      <a:pt x="855" y="687"/>
                      <a:pt x="855" y="687"/>
                    </a:cubicBezTo>
                    <a:cubicBezTo>
                      <a:pt x="853" y="691"/>
                      <a:pt x="853" y="691"/>
                      <a:pt x="853" y="691"/>
                    </a:cubicBezTo>
                    <a:cubicBezTo>
                      <a:pt x="830" y="685"/>
                      <a:pt x="830" y="685"/>
                      <a:pt x="830" y="685"/>
                    </a:cubicBezTo>
                    <a:cubicBezTo>
                      <a:pt x="791" y="612"/>
                      <a:pt x="791" y="612"/>
                      <a:pt x="791" y="612"/>
                    </a:cubicBezTo>
                    <a:cubicBezTo>
                      <a:pt x="802" y="565"/>
                      <a:pt x="802" y="565"/>
                      <a:pt x="802" y="565"/>
                    </a:cubicBezTo>
                    <a:cubicBezTo>
                      <a:pt x="812" y="564"/>
                      <a:pt x="812" y="564"/>
                      <a:pt x="812" y="564"/>
                    </a:cubicBezTo>
                    <a:cubicBezTo>
                      <a:pt x="819" y="546"/>
                      <a:pt x="819" y="546"/>
                      <a:pt x="819" y="546"/>
                    </a:cubicBezTo>
                    <a:cubicBezTo>
                      <a:pt x="807" y="543"/>
                      <a:pt x="807" y="543"/>
                      <a:pt x="807" y="543"/>
                    </a:cubicBezTo>
                    <a:cubicBezTo>
                      <a:pt x="806" y="523"/>
                      <a:pt x="806" y="523"/>
                      <a:pt x="806" y="523"/>
                    </a:cubicBezTo>
                    <a:cubicBezTo>
                      <a:pt x="878" y="493"/>
                      <a:pt x="878" y="493"/>
                      <a:pt x="878" y="493"/>
                    </a:cubicBezTo>
                    <a:cubicBezTo>
                      <a:pt x="885" y="461"/>
                      <a:pt x="885" y="461"/>
                      <a:pt x="885" y="461"/>
                    </a:cubicBezTo>
                    <a:cubicBezTo>
                      <a:pt x="919" y="452"/>
                      <a:pt x="919" y="452"/>
                      <a:pt x="919" y="452"/>
                    </a:cubicBezTo>
                    <a:cubicBezTo>
                      <a:pt x="931" y="456"/>
                      <a:pt x="931" y="456"/>
                      <a:pt x="931" y="456"/>
                    </a:cubicBezTo>
                    <a:cubicBezTo>
                      <a:pt x="956" y="461"/>
                      <a:pt x="956" y="461"/>
                      <a:pt x="956" y="461"/>
                    </a:cubicBezTo>
                    <a:cubicBezTo>
                      <a:pt x="978" y="455"/>
                      <a:pt x="978" y="455"/>
                      <a:pt x="978" y="455"/>
                    </a:cubicBezTo>
                    <a:cubicBezTo>
                      <a:pt x="1042" y="465"/>
                      <a:pt x="1042" y="465"/>
                      <a:pt x="1042" y="465"/>
                    </a:cubicBezTo>
                    <a:cubicBezTo>
                      <a:pt x="1034" y="497"/>
                      <a:pt x="1034" y="497"/>
                      <a:pt x="1034" y="497"/>
                    </a:cubicBezTo>
                    <a:cubicBezTo>
                      <a:pt x="1081" y="521"/>
                      <a:pt x="1081" y="521"/>
                      <a:pt x="1081" y="521"/>
                    </a:cubicBezTo>
                    <a:cubicBezTo>
                      <a:pt x="1089" y="530"/>
                      <a:pt x="1089" y="530"/>
                      <a:pt x="1089" y="530"/>
                    </a:cubicBezTo>
                    <a:cubicBezTo>
                      <a:pt x="1098" y="532"/>
                      <a:pt x="1098" y="532"/>
                      <a:pt x="1098" y="532"/>
                    </a:cubicBezTo>
                    <a:cubicBezTo>
                      <a:pt x="1102" y="515"/>
                      <a:pt x="1102" y="515"/>
                      <a:pt x="1102" y="515"/>
                    </a:cubicBezTo>
                    <a:cubicBezTo>
                      <a:pt x="1131" y="519"/>
                      <a:pt x="1131" y="519"/>
                      <a:pt x="1131" y="519"/>
                    </a:cubicBezTo>
                    <a:cubicBezTo>
                      <a:pt x="1154" y="545"/>
                      <a:pt x="1154" y="545"/>
                      <a:pt x="1154" y="545"/>
                    </a:cubicBezTo>
                    <a:cubicBezTo>
                      <a:pt x="1198" y="556"/>
                      <a:pt x="1198" y="556"/>
                      <a:pt x="1198" y="556"/>
                    </a:cubicBezTo>
                    <a:cubicBezTo>
                      <a:pt x="1202" y="553"/>
                      <a:pt x="1202" y="553"/>
                      <a:pt x="1202" y="553"/>
                    </a:cubicBezTo>
                    <a:cubicBezTo>
                      <a:pt x="1201" y="537"/>
                      <a:pt x="1200" y="521"/>
                      <a:pt x="1197" y="506"/>
                    </a:cubicBezTo>
                    <a:moveTo>
                      <a:pt x="970" y="286"/>
                    </a:moveTo>
                    <a:cubicBezTo>
                      <a:pt x="977" y="279"/>
                      <a:pt x="977" y="279"/>
                      <a:pt x="977" y="279"/>
                    </a:cubicBezTo>
                    <a:cubicBezTo>
                      <a:pt x="996" y="279"/>
                      <a:pt x="996" y="279"/>
                      <a:pt x="996" y="279"/>
                    </a:cubicBezTo>
                    <a:cubicBezTo>
                      <a:pt x="996" y="303"/>
                      <a:pt x="996" y="303"/>
                      <a:pt x="996" y="303"/>
                    </a:cubicBezTo>
                    <a:cubicBezTo>
                      <a:pt x="1002" y="321"/>
                      <a:pt x="1002" y="321"/>
                      <a:pt x="1002" y="321"/>
                    </a:cubicBezTo>
                    <a:cubicBezTo>
                      <a:pt x="1007" y="330"/>
                      <a:pt x="1007" y="330"/>
                      <a:pt x="1007" y="330"/>
                    </a:cubicBezTo>
                    <a:cubicBezTo>
                      <a:pt x="1018" y="337"/>
                      <a:pt x="1018" y="337"/>
                      <a:pt x="1018" y="337"/>
                    </a:cubicBezTo>
                    <a:cubicBezTo>
                      <a:pt x="1003" y="348"/>
                      <a:pt x="1003" y="348"/>
                      <a:pt x="1003" y="348"/>
                    </a:cubicBezTo>
                    <a:cubicBezTo>
                      <a:pt x="981" y="345"/>
                      <a:pt x="981" y="345"/>
                      <a:pt x="981" y="345"/>
                    </a:cubicBezTo>
                    <a:cubicBezTo>
                      <a:pt x="965" y="341"/>
                      <a:pt x="965" y="341"/>
                      <a:pt x="965" y="341"/>
                    </a:cubicBezTo>
                    <a:cubicBezTo>
                      <a:pt x="971" y="322"/>
                      <a:pt x="971" y="322"/>
                      <a:pt x="971" y="322"/>
                    </a:cubicBezTo>
                    <a:cubicBezTo>
                      <a:pt x="986" y="323"/>
                      <a:pt x="986" y="323"/>
                      <a:pt x="986" y="323"/>
                    </a:cubicBezTo>
                    <a:cubicBezTo>
                      <a:pt x="986" y="313"/>
                      <a:pt x="986" y="313"/>
                      <a:pt x="986" y="313"/>
                    </a:cubicBezTo>
                    <a:cubicBezTo>
                      <a:pt x="976" y="303"/>
                      <a:pt x="976" y="303"/>
                      <a:pt x="976" y="303"/>
                    </a:cubicBezTo>
                    <a:cubicBezTo>
                      <a:pt x="968" y="294"/>
                      <a:pt x="968" y="294"/>
                      <a:pt x="968" y="294"/>
                    </a:cubicBezTo>
                    <a:cubicBezTo>
                      <a:pt x="970" y="286"/>
                      <a:pt x="970" y="286"/>
                      <a:pt x="970" y="286"/>
                    </a:cubicBezTo>
                    <a:moveTo>
                      <a:pt x="932" y="313"/>
                    </a:moveTo>
                    <a:cubicBezTo>
                      <a:pt x="947" y="298"/>
                      <a:pt x="947" y="298"/>
                      <a:pt x="947" y="298"/>
                    </a:cubicBezTo>
                    <a:cubicBezTo>
                      <a:pt x="963" y="298"/>
                      <a:pt x="963" y="298"/>
                      <a:pt x="963" y="298"/>
                    </a:cubicBezTo>
                    <a:cubicBezTo>
                      <a:pt x="973" y="305"/>
                      <a:pt x="973" y="305"/>
                      <a:pt x="973" y="305"/>
                    </a:cubicBezTo>
                    <a:cubicBezTo>
                      <a:pt x="969" y="317"/>
                      <a:pt x="969" y="317"/>
                      <a:pt x="969" y="317"/>
                    </a:cubicBezTo>
                    <a:cubicBezTo>
                      <a:pt x="942" y="328"/>
                      <a:pt x="942" y="328"/>
                      <a:pt x="942" y="328"/>
                    </a:cubicBezTo>
                    <a:cubicBezTo>
                      <a:pt x="929" y="325"/>
                      <a:pt x="929" y="325"/>
                      <a:pt x="929" y="325"/>
                    </a:cubicBezTo>
                    <a:cubicBezTo>
                      <a:pt x="932" y="313"/>
                      <a:pt x="932" y="313"/>
                      <a:pt x="932" y="313"/>
                    </a:cubicBezTo>
                    <a:moveTo>
                      <a:pt x="627" y="301"/>
                    </a:moveTo>
                    <a:cubicBezTo>
                      <a:pt x="643" y="305"/>
                      <a:pt x="643" y="305"/>
                      <a:pt x="643" y="305"/>
                    </a:cubicBezTo>
                    <a:cubicBezTo>
                      <a:pt x="648" y="297"/>
                      <a:pt x="648" y="297"/>
                      <a:pt x="648" y="297"/>
                    </a:cubicBezTo>
                    <a:cubicBezTo>
                      <a:pt x="654" y="298"/>
                      <a:pt x="654" y="298"/>
                      <a:pt x="654" y="298"/>
                    </a:cubicBezTo>
                    <a:cubicBezTo>
                      <a:pt x="661" y="301"/>
                      <a:pt x="661" y="301"/>
                      <a:pt x="661" y="301"/>
                    </a:cubicBezTo>
                    <a:cubicBezTo>
                      <a:pt x="657" y="307"/>
                      <a:pt x="657" y="307"/>
                      <a:pt x="657" y="307"/>
                    </a:cubicBezTo>
                    <a:cubicBezTo>
                      <a:pt x="649" y="306"/>
                      <a:pt x="649" y="306"/>
                      <a:pt x="649" y="306"/>
                    </a:cubicBezTo>
                    <a:cubicBezTo>
                      <a:pt x="645" y="313"/>
                      <a:pt x="645" y="313"/>
                      <a:pt x="645" y="313"/>
                    </a:cubicBezTo>
                    <a:cubicBezTo>
                      <a:pt x="638" y="316"/>
                      <a:pt x="638" y="316"/>
                      <a:pt x="638" y="316"/>
                    </a:cubicBezTo>
                    <a:cubicBezTo>
                      <a:pt x="628" y="314"/>
                      <a:pt x="628" y="314"/>
                      <a:pt x="628" y="314"/>
                    </a:cubicBezTo>
                    <a:cubicBezTo>
                      <a:pt x="628" y="312"/>
                      <a:pt x="629" y="310"/>
                      <a:pt x="629" y="310"/>
                    </a:cubicBezTo>
                    <a:cubicBezTo>
                      <a:pt x="625" y="309"/>
                      <a:pt x="625" y="309"/>
                      <a:pt x="625" y="309"/>
                    </a:cubicBezTo>
                    <a:cubicBezTo>
                      <a:pt x="627" y="301"/>
                      <a:pt x="627" y="301"/>
                      <a:pt x="627" y="301"/>
                    </a:cubicBezTo>
                    <a:moveTo>
                      <a:pt x="601" y="310"/>
                    </a:moveTo>
                    <a:cubicBezTo>
                      <a:pt x="603" y="302"/>
                      <a:pt x="603" y="302"/>
                      <a:pt x="603" y="302"/>
                    </a:cubicBezTo>
                    <a:cubicBezTo>
                      <a:pt x="610" y="297"/>
                      <a:pt x="610" y="297"/>
                      <a:pt x="610" y="297"/>
                    </a:cubicBezTo>
                    <a:cubicBezTo>
                      <a:pt x="616" y="304"/>
                      <a:pt x="616" y="304"/>
                      <a:pt x="616" y="304"/>
                    </a:cubicBezTo>
                    <a:cubicBezTo>
                      <a:pt x="613" y="312"/>
                      <a:pt x="613" y="312"/>
                      <a:pt x="613" y="312"/>
                    </a:cubicBezTo>
                    <a:cubicBezTo>
                      <a:pt x="601" y="310"/>
                      <a:pt x="601" y="310"/>
                      <a:pt x="601" y="310"/>
                    </a:cubicBezTo>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lstStyle/>
              <a:p>
                <a:pPr fontAlgn="auto">
                  <a:spcBef>
                    <a:spcPts val="0"/>
                  </a:spcBef>
                  <a:spcAft>
                    <a:spcPts val="0"/>
                  </a:spcAft>
                  <a:defRPr/>
                </a:pPr>
                <a:endParaRPr lang="en-US" dirty="0">
                  <a:latin typeface="+mn-lt"/>
                </a:endParaRPr>
              </a:p>
            </p:txBody>
          </p:sp>
          <p:sp>
            <p:nvSpPr>
              <p:cNvPr id="91196" name="Freeform 43"/>
              <p:cNvSpPr/>
              <p:nvPr/>
            </p:nvSpPr>
            <p:spPr bwMode="auto">
              <a:xfrm>
                <a:off x="818606" y="2306301"/>
                <a:ext cx="612902" cy="1228971"/>
              </a:xfrm>
              <a:custGeom>
                <a:avLst/>
                <a:gdLst>
                  <a:gd name="T0" fmla="*/ 819544 w 462"/>
                  <a:gd name="T1" fmla="*/ 0 h 926"/>
                  <a:gd name="T2" fmla="*/ 322315 w 462"/>
                  <a:gd name="T3" fmla="*/ 518913 h 926"/>
                  <a:gd name="T4" fmla="*/ 21619 w 462"/>
                  <a:gd name="T5" fmla="*/ 1138070 h 926"/>
                  <a:gd name="T6" fmla="*/ 485437 w 462"/>
                  <a:gd name="T7" fmla="*/ 1578359 h 926"/>
                  <a:gd name="T8" fmla="*/ 579773 w 462"/>
                  <a:gd name="T9" fmla="*/ 778369 h 926"/>
                  <a:gd name="T10" fmla="*/ 862781 w 462"/>
                  <a:gd name="T11" fmla="*/ 338079 h 926"/>
                  <a:gd name="T12" fmla="*/ 866712 w 462"/>
                  <a:gd name="T13" fmla="*/ 328251 h 926"/>
                  <a:gd name="T14" fmla="*/ 896192 w 462"/>
                  <a:gd name="T15" fmla="*/ 123831 h 926"/>
                  <a:gd name="T16" fmla="*/ 819544 w 462"/>
                  <a:gd name="T17" fmla="*/ 0 h 9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2" h="926">
                    <a:moveTo>
                      <a:pt x="417" y="0"/>
                    </a:moveTo>
                    <a:cubicBezTo>
                      <a:pt x="417" y="0"/>
                      <a:pt x="328" y="118"/>
                      <a:pt x="164" y="264"/>
                    </a:cubicBezTo>
                    <a:cubicBezTo>
                      <a:pt x="0" y="409"/>
                      <a:pt x="11" y="579"/>
                      <a:pt x="11" y="579"/>
                    </a:cubicBezTo>
                    <a:cubicBezTo>
                      <a:pt x="11" y="579"/>
                      <a:pt x="89" y="926"/>
                      <a:pt x="247" y="803"/>
                    </a:cubicBezTo>
                    <a:cubicBezTo>
                      <a:pt x="367" y="709"/>
                      <a:pt x="323" y="494"/>
                      <a:pt x="295" y="396"/>
                    </a:cubicBezTo>
                    <a:cubicBezTo>
                      <a:pt x="374" y="301"/>
                      <a:pt x="417" y="228"/>
                      <a:pt x="439" y="172"/>
                    </a:cubicBezTo>
                    <a:cubicBezTo>
                      <a:pt x="440" y="170"/>
                      <a:pt x="440" y="169"/>
                      <a:pt x="441" y="167"/>
                    </a:cubicBezTo>
                    <a:cubicBezTo>
                      <a:pt x="460" y="123"/>
                      <a:pt x="462" y="89"/>
                      <a:pt x="456" y="63"/>
                    </a:cubicBezTo>
                    <a:cubicBezTo>
                      <a:pt x="448" y="15"/>
                      <a:pt x="417" y="0"/>
                      <a:pt x="417" y="0"/>
                    </a:cubicBezTo>
                    <a:close/>
                  </a:path>
                </a:pathLst>
              </a:custGeom>
              <a:solidFill>
                <a:srgbClr val="F3D2B0"/>
              </a:solidFill>
              <a:ln w="9525">
                <a:noFill/>
                <a:round/>
              </a:ln>
            </p:spPr>
            <p:txBody>
              <a:bodyPr/>
              <a:lstStyle/>
              <a:p>
                <a:endParaRPr lang="zh-CN" altLang="en-US"/>
              </a:p>
            </p:txBody>
          </p:sp>
        </p:grpSp>
      </p:grpSp>
      <p:grpSp>
        <p:nvGrpSpPr>
          <p:cNvPr id="9" name="Group 55"/>
          <p:cNvGrpSpPr/>
          <p:nvPr/>
        </p:nvGrpSpPr>
        <p:grpSpPr bwMode="auto">
          <a:xfrm>
            <a:off x="2446838" y="3911430"/>
            <a:ext cx="500088" cy="364930"/>
            <a:chOff x="5391335" y="5117672"/>
            <a:chExt cx="740855" cy="540467"/>
          </a:xfrm>
        </p:grpSpPr>
        <p:sp>
          <p:nvSpPr>
            <p:cNvPr id="91255" name="Freeform 71"/>
            <p:cNvSpPr/>
            <p:nvPr/>
          </p:nvSpPr>
          <p:spPr bwMode="auto">
            <a:xfrm>
              <a:off x="5764673" y="5117672"/>
              <a:ext cx="367517" cy="357539"/>
            </a:xfrm>
            <a:custGeom>
              <a:avLst/>
              <a:gdLst>
                <a:gd name="T0" fmla="*/ 204394 w 187"/>
                <a:gd name="T1" fmla="*/ 7858 h 182"/>
                <a:gd name="T2" fmla="*/ 159192 w 187"/>
                <a:gd name="T3" fmla="*/ 33397 h 182"/>
                <a:gd name="T4" fmla="*/ 125781 w 187"/>
                <a:gd name="T5" fmla="*/ 115906 h 182"/>
                <a:gd name="T6" fmla="*/ 39307 w 187"/>
                <a:gd name="T7" fmla="*/ 141444 h 182"/>
                <a:gd name="T8" fmla="*/ 11792 w 187"/>
                <a:gd name="T9" fmla="*/ 184663 h 182"/>
                <a:gd name="T10" fmla="*/ 33411 w 187"/>
                <a:gd name="T11" fmla="*/ 290746 h 182"/>
                <a:gd name="T12" fmla="*/ 58960 w 187"/>
                <a:gd name="T13" fmla="*/ 310391 h 182"/>
                <a:gd name="T14" fmla="*/ 316418 w 187"/>
                <a:gd name="T15" fmla="*/ 324143 h 182"/>
                <a:gd name="T16" fmla="*/ 326245 w 187"/>
                <a:gd name="T17" fmla="*/ 66793 h 182"/>
                <a:gd name="T18" fmla="*/ 306592 w 187"/>
                <a:gd name="T19" fmla="*/ 39290 h 182"/>
                <a:gd name="T20" fmla="*/ 204394 w 187"/>
                <a:gd name="T21" fmla="*/ 7858 h 1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7" h="182">
                  <a:moveTo>
                    <a:pt x="104" y="4"/>
                  </a:moveTo>
                  <a:cubicBezTo>
                    <a:pt x="96" y="6"/>
                    <a:pt x="88" y="10"/>
                    <a:pt x="81" y="17"/>
                  </a:cubicBezTo>
                  <a:cubicBezTo>
                    <a:pt x="69" y="28"/>
                    <a:pt x="63" y="43"/>
                    <a:pt x="64" y="59"/>
                  </a:cubicBezTo>
                  <a:cubicBezTo>
                    <a:pt x="48" y="57"/>
                    <a:pt x="32" y="61"/>
                    <a:pt x="20" y="72"/>
                  </a:cubicBezTo>
                  <a:cubicBezTo>
                    <a:pt x="13" y="78"/>
                    <a:pt x="9" y="86"/>
                    <a:pt x="6" y="94"/>
                  </a:cubicBezTo>
                  <a:cubicBezTo>
                    <a:pt x="0" y="112"/>
                    <a:pt x="3" y="133"/>
                    <a:pt x="17" y="148"/>
                  </a:cubicBezTo>
                  <a:cubicBezTo>
                    <a:pt x="21" y="152"/>
                    <a:pt x="25" y="155"/>
                    <a:pt x="30" y="158"/>
                  </a:cubicBezTo>
                  <a:cubicBezTo>
                    <a:pt x="65" y="182"/>
                    <a:pt x="161" y="165"/>
                    <a:pt x="161" y="165"/>
                  </a:cubicBezTo>
                  <a:cubicBezTo>
                    <a:pt x="161" y="165"/>
                    <a:pt x="187" y="70"/>
                    <a:pt x="166" y="34"/>
                  </a:cubicBezTo>
                  <a:cubicBezTo>
                    <a:pt x="163" y="29"/>
                    <a:pt x="160" y="24"/>
                    <a:pt x="156" y="20"/>
                  </a:cubicBezTo>
                  <a:cubicBezTo>
                    <a:pt x="143" y="5"/>
                    <a:pt x="123" y="0"/>
                    <a:pt x="104" y="4"/>
                  </a:cubicBezTo>
                  <a:close/>
                </a:path>
              </a:pathLst>
            </a:custGeom>
            <a:solidFill>
              <a:srgbClr val="FFFFFD"/>
            </a:solidFill>
            <a:ln w="9525">
              <a:noFill/>
              <a:round/>
            </a:ln>
          </p:spPr>
          <p:txBody>
            <a:bodyPr/>
            <a:lstStyle/>
            <a:p>
              <a:endParaRPr lang="zh-CN" altLang="en-US"/>
            </a:p>
          </p:txBody>
        </p:sp>
        <p:sp>
          <p:nvSpPr>
            <p:cNvPr id="91256" name="Freeform 72"/>
            <p:cNvSpPr/>
            <p:nvPr/>
          </p:nvSpPr>
          <p:spPr bwMode="auto">
            <a:xfrm>
              <a:off x="5391335" y="5250710"/>
              <a:ext cx="223670" cy="218681"/>
            </a:xfrm>
            <a:custGeom>
              <a:avLst/>
              <a:gdLst>
                <a:gd name="T0" fmla="*/ 125569 w 114"/>
                <a:gd name="T1" fmla="*/ 5910 h 111"/>
                <a:gd name="T2" fmla="*/ 96139 w 114"/>
                <a:gd name="T3" fmla="*/ 19701 h 111"/>
                <a:gd name="T4" fmla="*/ 76519 w 114"/>
                <a:gd name="T5" fmla="*/ 70924 h 111"/>
                <a:gd name="T6" fmla="*/ 23544 w 114"/>
                <a:gd name="T7" fmla="*/ 86684 h 111"/>
                <a:gd name="T8" fmla="*/ 5886 w 114"/>
                <a:gd name="T9" fmla="*/ 114266 h 111"/>
                <a:gd name="T10" fmla="*/ 19620 w 114"/>
                <a:gd name="T11" fmla="*/ 177309 h 111"/>
                <a:gd name="T12" fmla="*/ 35316 w 114"/>
                <a:gd name="T13" fmla="*/ 191100 h 111"/>
                <a:gd name="T14" fmla="*/ 192278 w 114"/>
                <a:gd name="T15" fmla="*/ 198980 h 111"/>
                <a:gd name="T16" fmla="*/ 198164 w 114"/>
                <a:gd name="T17" fmla="*/ 41372 h 111"/>
                <a:gd name="T18" fmla="*/ 186392 w 114"/>
                <a:gd name="T19" fmla="*/ 23641 h 111"/>
                <a:gd name="T20" fmla="*/ 125569 w 114"/>
                <a:gd name="T21" fmla="*/ 5910 h 1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4" h="111">
                  <a:moveTo>
                    <a:pt x="64" y="3"/>
                  </a:moveTo>
                  <a:cubicBezTo>
                    <a:pt x="58" y="4"/>
                    <a:pt x="53" y="6"/>
                    <a:pt x="49" y="10"/>
                  </a:cubicBezTo>
                  <a:cubicBezTo>
                    <a:pt x="42" y="17"/>
                    <a:pt x="38" y="26"/>
                    <a:pt x="39" y="36"/>
                  </a:cubicBezTo>
                  <a:cubicBezTo>
                    <a:pt x="29" y="35"/>
                    <a:pt x="20" y="37"/>
                    <a:pt x="12" y="44"/>
                  </a:cubicBezTo>
                  <a:cubicBezTo>
                    <a:pt x="8" y="48"/>
                    <a:pt x="5" y="53"/>
                    <a:pt x="3" y="58"/>
                  </a:cubicBezTo>
                  <a:cubicBezTo>
                    <a:pt x="0" y="69"/>
                    <a:pt x="2" y="81"/>
                    <a:pt x="10" y="90"/>
                  </a:cubicBezTo>
                  <a:cubicBezTo>
                    <a:pt x="13" y="93"/>
                    <a:pt x="15" y="95"/>
                    <a:pt x="18" y="97"/>
                  </a:cubicBezTo>
                  <a:cubicBezTo>
                    <a:pt x="39" y="111"/>
                    <a:pt x="98" y="101"/>
                    <a:pt x="98" y="101"/>
                  </a:cubicBezTo>
                  <a:cubicBezTo>
                    <a:pt x="98" y="101"/>
                    <a:pt x="114" y="43"/>
                    <a:pt x="101" y="21"/>
                  </a:cubicBezTo>
                  <a:cubicBezTo>
                    <a:pt x="99" y="18"/>
                    <a:pt x="98" y="15"/>
                    <a:pt x="95" y="12"/>
                  </a:cubicBezTo>
                  <a:cubicBezTo>
                    <a:pt x="87" y="3"/>
                    <a:pt x="75" y="0"/>
                    <a:pt x="64" y="3"/>
                  </a:cubicBezTo>
                  <a:close/>
                </a:path>
              </a:pathLst>
            </a:custGeom>
            <a:solidFill>
              <a:srgbClr val="FFFFFD"/>
            </a:solidFill>
            <a:ln w="9525">
              <a:noFill/>
              <a:round/>
            </a:ln>
          </p:spPr>
          <p:txBody>
            <a:bodyPr/>
            <a:lstStyle/>
            <a:p>
              <a:endParaRPr lang="zh-CN" altLang="en-US"/>
            </a:p>
          </p:txBody>
        </p:sp>
        <p:sp>
          <p:nvSpPr>
            <p:cNvPr id="91257" name="Freeform 73"/>
            <p:cNvSpPr/>
            <p:nvPr/>
          </p:nvSpPr>
          <p:spPr bwMode="auto">
            <a:xfrm>
              <a:off x="5627477" y="5550046"/>
              <a:ext cx="109756" cy="108093"/>
            </a:xfrm>
            <a:custGeom>
              <a:avLst/>
              <a:gdLst>
                <a:gd name="T0" fmla="*/ 62718 w 56"/>
                <a:gd name="T1" fmla="*/ 1965 h 55"/>
                <a:gd name="T2" fmla="*/ 48998 w 56"/>
                <a:gd name="T3" fmla="*/ 9827 h 55"/>
                <a:gd name="T4" fmla="*/ 39199 w 56"/>
                <a:gd name="T5" fmla="*/ 35376 h 55"/>
                <a:gd name="T6" fmla="*/ 11760 w 56"/>
                <a:gd name="T7" fmla="*/ 43237 h 55"/>
                <a:gd name="T8" fmla="*/ 3920 w 56"/>
                <a:gd name="T9" fmla="*/ 55029 h 55"/>
                <a:gd name="T10" fmla="*/ 11760 w 56"/>
                <a:gd name="T11" fmla="*/ 86474 h 55"/>
                <a:gd name="T12" fmla="*/ 17639 w 56"/>
                <a:gd name="T13" fmla="*/ 92370 h 55"/>
                <a:gd name="T14" fmla="*/ 96037 w 56"/>
                <a:gd name="T15" fmla="*/ 96301 h 55"/>
                <a:gd name="T16" fmla="*/ 97996 w 56"/>
                <a:gd name="T17" fmla="*/ 19653 h 55"/>
                <a:gd name="T18" fmla="*/ 92117 w 56"/>
                <a:gd name="T19" fmla="*/ 11792 h 55"/>
                <a:gd name="T20" fmla="*/ 62718 w 56"/>
                <a:gd name="T21" fmla="*/ 1965 h 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 h="55">
                  <a:moveTo>
                    <a:pt x="32" y="1"/>
                  </a:moveTo>
                  <a:cubicBezTo>
                    <a:pt x="29" y="2"/>
                    <a:pt x="27" y="3"/>
                    <a:pt x="25" y="5"/>
                  </a:cubicBezTo>
                  <a:cubicBezTo>
                    <a:pt x="21" y="8"/>
                    <a:pt x="19" y="13"/>
                    <a:pt x="20" y="18"/>
                  </a:cubicBezTo>
                  <a:cubicBezTo>
                    <a:pt x="15" y="17"/>
                    <a:pt x="10" y="18"/>
                    <a:pt x="6" y="22"/>
                  </a:cubicBezTo>
                  <a:cubicBezTo>
                    <a:pt x="4" y="24"/>
                    <a:pt x="3" y="26"/>
                    <a:pt x="2" y="28"/>
                  </a:cubicBezTo>
                  <a:cubicBezTo>
                    <a:pt x="0" y="34"/>
                    <a:pt x="1" y="40"/>
                    <a:pt x="6" y="44"/>
                  </a:cubicBezTo>
                  <a:cubicBezTo>
                    <a:pt x="7" y="46"/>
                    <a:pt x="8" y="47"/>
                    <a:pt x="9" y="47"/>
                  </a:cubicBezTo>
                  <a:cubicBezTo>
                    <a:pt x="20" y="55"/>
                    <a:pt x="49" y="49"/>
                    <a:pt x="49" y="49"/>
                  </a:cubicBezTo>
                  <a:cubicBezTo>
                    <a:pt x="49" y="49"/>
                    <a:pt x="56" y="21"/>
                    <a:pt x="50" y="10"/>
                  </a:cubicBezTo>
                  <a:cubicBezTo>
                    <a:pt x="49" y="9"/>
                    <a:pt x="49" y="7"/>
                    <a:pt x="47" y="6"/>
                  </a:cubicBezTo>
                  <a:cubicBezTo>
                    <a:pt x="43" y="2"/>
                    <a:pt x="37" y="0"/>
                    <a:pt x="32" y="1"/>
                  </a:cubicBezTo>
                  <a:close/>
                </a:path>
              </a:pathLst>
            </a:custGeom>
            <a:solidFill>
              <a:srgbClr val="FFFFFD"/>
            </a:solidFill>
            <a:ln w="9525">
              <a:noFill/>
              <a:round/>
            </a:ln>
          </p:spPr>
          <p:txBody>
            <a:bodyPr/>
            <a:lstStyle/>
            <a:p>
              <a:endParaRPr lang="zh-CN" altLang="en-US"/>
            </a:p>
          </p:txBody>
        </p:sp>
      </p:grpSp>
      <p:grpSp>
        <p:nvGrpSpPr>
          <p:cNvPr id="11" name="Group 92"/>
          <p:cNvGrpSpPr/>
          <p:nvPr/>
        </p:nvGrpSpPr>
        <p:grpSpPr bwMode="auto">
          <a:xfrm>
            <a:off x="3326341" y="2534803"/>
            <a:ext cx="292420" cy="291944"/>
            <a:chOff x="6694275" y="3078866"/>
            <a:chExt cx="433205" cy="432373"/>
          </a:xfrm>
        </p:grpSpPr>
        <p:sp>
          <p:nvSpPr>
            <p:cNvPr id="91252" name="Freeform 128"/>
            <p:cNvSpPr/>
            <p:nvPr/>
          </p:nvSpPr>
          <p:spPr bwMode="auto">
            <a:xfrm>
              <a:off x="6908799" y="3275097"/>
              <a:ext cx="218681" cy="236142"/>
            </a:xfrm>
            <a:custGeom>
              <a:avLst/>
              <a:gdLst>
                <a:gd name="T0" fmla="*/ 191100 w 111"/>
                <a:gd name="T1" fmla="*/ 98393 h 120"/>
                <a:gd name="T2" fmla="*/ 120176 w 111"/>
                <a:gd name="T3" fmla="*/ 27550 h 120"/>
                <a:gd name="T4" fmla="*/ 21671 w 111"/>
                <a:gd name="T5" fmla="*/ 27550 h 120"/>
                <a:gd name="T6" fmla="*/ 0 w 111"/>
                <a:gd name="T7" fmla="*/ 49196 h 120"/>
                <a:gd name="T8" fmla="*/ 0 w 111"/>
                <a:gd name="T9" fmla="*/ 49196 h 120"/>
                <a:gd name="T10" fmla="*/ 31522 w 111"/>
                <a:gd name="T11" fmla="*/ 80682 h 120"/>
                <a:gd name="T12" fmla="*/ 31522 w 111"/>
                <a:gd name="T13" fmla="*/ 78714 h 120"/>
                <a:gd name="T14" fmla="*/ 53193 w 111"/>
                <a:gd name="T15" fmla="*/ 59036 h 120"/>
                <a:gd name="T16" fmla="*/ 90625 w 111"/>
                <a:gd name="T17" fmla="*/ 59036 h 120"/>
                <a:gd name="T18" fmla="*/ 161548 w 111"/>
                <a:gd name="T19" fmla="*/ 129878 h 120"/>
                <a:gd name="T20" fmla="*/ 161548 w 111"/>
                <a:gd name="T21" fmla="*/ 167267 h 120"/>
                <a:gd name="T22" fmla="*/ 149728 w 111"/>
                <a:gd name="T23" fmla="*/ 179074 h 120"/>
                <a:gd name="T24" fmla="*/ 112296 w 111"/>
                <a:gd name="T25" fmla="*/ 179074 h 120"/>
                <a:gd name="T26" fmla="*/ 80774 w 111"/>
                <a:gd name="T27" fmla="*/ 147589 h 120"/>
                <a:gd name="T28" fmla="*/ 31522 w 111"/>
                <a:gd name="T29" fmla="*/ 159396 h 120"/>
                <a:gd name="T30" fmla="*/ 80774 w 111"/>
                <a:gd name="T31" fmla="*/ 208592 h 120"/>
                <a:gd name="T32" fmla="*/ 181249 w 111"/>
                <a:gd name="T33" fmla="*/ 208592 h 120"/>
                <a:gd name="T34" fmla="*/ 191100 w 111"/>
                <a:gd name="T35" fmla="*/ 198753 h 120"/>
                <a:gd name="T36" fmla="*/ 191100 w 111"/>
                <a:gd name="T37" fmla="*/ 98393 h 1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1" h="120">
                  <a:moveTo>
                    <a:pt x="97" y="50"/>
                  </a:moveTo>
                  <a:cubicBezTo>
                    <a:pt x="61" y="14"/>
                    <a:pt x="61" y="14"/>
                    <a:pt x="61" y="14"/>
                  </a:cubicBezTo>
                  <a:cubicBezTo>
                    <a:pt x="47" y="0"/>
                    <a:pt x="25" y="0"/>
                    <a:pt x="11" y="14"/>
                  </a:cubicBezTo>
                  <a:cubicBezTo>
                    <a:pt x="0" y="25"/>
                    <a:pt x="0" y="25"/>
                    <a:pt x="0" y="25"/>
                  </a:cubicBezTo>
                  <a:cubicBezTo>
                    <a:pt x="0" y="25"/>
                    <a:pt x="0" y="25"/>
                    <a:pt x="0" y="25"/>
                  </a:cubicBezTo>
                  <a:cubicBezTo>
                    <a:pt x="16" y="41"/>
                    <a:pt x="16" y="41"/>
                    <a:pt x="16" y="41"/>
                  </a:cubicBezTo>
                  <a:cubicBezTo>
                    <a:pt x="16" y="40"/>
                    <a:pt x="16" y="40"/>
                    <a:pt x="16" y="40"/>
                  </a:cubicBezTo>
                  <a:cubicBezTo>
                    <a:pt x="27" y="30"/>
                    <a:pt x="27" y="30"/>
                    <a:pt x="27" y="30"/>
                  </a:cubicBezTo>
                  <a:cubicBezTo>
                    <a:pt x="32" y="24"/>
                    <a:pt x="40" y="24"/>
                    <a:pt x="46" y="30"/>
                  </a:cubicBezTo>
                  <a:cubicBezTo>
                    <a:pt x="82" y="66"/>
                    <a:pt x="82" y="66"/>
                    <a:pt x="82" y="66"/>
                  </a:cubicBezTo>
                  <a:cubicBezTo>
                    <a:pt x="87" y="71"/>
                    <a:pt x="87" y="80"/>
                    <a:pt x="82" y="85"/>
                  </a:cubicBezTo>
                  <a:cubicBezTo>
                    <a:pt x="76" y="91"/>
                    <a:pt x="76" y="91"/>
                    <a:pt x="76" y="91"/>
                  </a:cubicBezTo>
                  <a:cubicBezTo>
                    <a:pt x="71" y="96"/>
                    <a:pt x="62" y="96"/>
                    <a:pt x="57" y="91"/>
                  </a:cubicBezTo>
                  <a:cubicBezTo>
                    <a:pt x="41" y="75"/>
                    <a:pt x="41" y="75"/>
                    <a:pt x="41" y="75"/>
                  </a:cubicBezTo>
                  <a:cubicBezTo>
                    <a:pt x="33" y="79"/>
                    <a:pt x="25" y="81"/>
                    <a:pt x="16" y="81"/>
                  </a:cubicBezTo>
                  <a:cubicBezTo>
                    <a:pt x="41" y="106"/>
                    <a:pt x="41" y="106"/>
                    <a:pt x="41" y="106"/>
                  </a:cubicBezTo>
                  <a:cubicBezTo>
                    <a:pt x="55" y="120"/>
                    <a:pt x="78" y="120"/>
                    <a:pt x="92" y="106"/>
                  </a:cubicBezTo>
                  <a:cubicBezTo>
                    <a:pt x="97" y="101"/>
                    <a:pt x="97" y="101"/>
                    <a:pt x="97" y="101"/>
                  </a:cubicBezTo>
                  <a:cubicBezTo>
                    <a:pt x="111" y="87"/>
                    <a:pt x="111" y="64"/>
                    <a:pt x="97" y="50"/>
                  </a:cubicBezTo>
                  <a:close/>
                </a:path>
              </a:pathLst>
            </a:custGeom>
            <a:solidFill>
              <a:srgbClr val="FFFFFF"/>
            </a:solidFill>
            <a:ln w="9525">
              <a:noFill/>
              <a:round/>
            </a:ln>
          </p:spPr>
          <p:txBody>
            <a:bodyPr/>
            <a:lstStyle/>
            <a:p>
              <a:endParaRPr lang="zh-CN" altLang="en-US"/>
            </a:p>
          </p:txBody>
        </p:sp>
        <p:sp>
          <p:nvSpPr>
            <p:cNvPr id="91253" name="Freeform 129"/>
            <p:cNvSpPr/>
            <p:nvPr/>
          </p:nvSpPr>
          <p:spPr bwMode="auto">
            <a:xfrm>
              <a:off x="6694275" y="3078866"/>
              <a:ext cx="236142" cy="217850"/>
            </a:xfrm>
            <a:custGeom>
              <a:avLst/>
              <a:gdLst>
                <a:gd name="T0" fmla="*/ 59036 w 120"/>
                <a:gd name="T1" fmla="*/ 68691 h 111"/>
                <a:gd name="T2" fmla="*/ 68875 w 120"/>
                <a:gd name="T3" fmla="*/ 58878 h 111"/>
                <a:gd name="T4" fmla="*/ 108232 w 120"/>
                <a:gd name="T5" fmla="*/ 58878 h 111"/>
                <a:gd name="T6" fmla="*/ 179074 w 120"/>
                <a:gd name="T7" fmla="*/ 129532 h 111"/>
                <a:gd name="T8" fmla="*/ 179074 w 120"/>
                <a:gd name="T9" fmla="*/ 166822 h 111"/>
                <a:gd name="T10" fmla="*/ 157428 w 120"/>
                <a:gd name="T11" fmla="*/ 186448 h 111"/>
                <a:gd name="T12" fmla="*/ 157428 w 120"/>
                <a:gd name="T13" fmla="*/ 188411 h 111"/>
                <a:gd name="T14" fmla="*/ 186946 w 120"/>
                <a:gd name="T15" fmla="*/ 217850 h 111"/>
                <a:gd name="T16" fmla="*/ 188914 w 120"/>
                <a:gd name="T17" fmla="*/ 217850 h 111"/>
                <a:gd name="T18" fmla="*/ 208592 w 120"/>
                <a:gd name="T19" fmla="*/ 196261 h 111"/>
                <a:gd name="T20" fmla="*/ 208592 w 120"/>
                <a:gd name="T21" fmla="*/ 98131 h 111"/>
                <a:gd name="T22" fmla="*/ 137750 w 120"/>
                <a:gd name="T23" fmla="*/ 27477 h 111"/>
                <a:gd name="T24" fmla="*/ 39357 w 120"/>
                <a:gd name="T25" fmla="*/ 27477 h 111"/>
                <a:gd name="T26" fmla="*/ 27550 w 120"/>
                <a:gd name="T27" fmla="*/ 39252 h 111"/>
                <a:gd name="T28" fmla="*/ 27550 w 120"/>
                <a:gd name="T29" fmla="*/ 137383 h 111"/>
                <a:gd name="T30" fmla="*/ 76746 w 120"/>
                <a:gd name="T31" fmla="*/ 186448 h 111"/>
                <a:gd name="T32" fmla="*/ 90521 w 120"/>
                <a:gd name="T33" fmla="*/ 139345 h 111"/>
                <a:gd name="T34" fmla="*/ 59036 w 120"/>
                <a:gd name="T35" fmla="*/ 107944 h 111"/>
                <a:gd name="T36" fmla="*/ 59036 w 120"/>
                <a:gd name="T37" fmla="*/ 68691 h 1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0" h="111">
                  <a:moveTo>
                    <a:pt x="30" y="35"/>
                  </a:moveTo>
                  <a:cubicBezTo>
                    <a:pt x="35" y="30"/>
                    <a:pt x="35" y="30"/>
                    <a:pt x="35" y="30"/>
                  </a:cubicBezTo>
                  <a:cubicBezTo>
                    <a:pt x="41" y="24"/>
                    <a:pt x="49" y="24"/>
                    <a:pt x="55" y="30"/>
                  </a:cubicBezTo>
                  <a:cubicBezTo>
                    <a:pt x="91" y="66"/>
                    <a:pt x="91" y="66"/>
                    <a:pt x="91" y="66"/>
                  </a:cubicBezTo>
                  <a:cubicBezTo>
                    <a:pt x="96" y="71"/>
                    <a:pt x="96" y="80"/>
                    <a:pt x="91" y="85"/>
                  </a:cubicBezTo>
                  <a:cubicBezTo>
                    <a:pt x="80" y="95"/>
                    <a:pt x="80" y="95"/>
                    <a:pt x="80" y="95"/>
                  </a:cubicBezTo>
                  <a:cubicBezTo>
                    <a:pt x="80" y="96"/>
                    <a:pt x="80" y="96"/>
                    <a:pt x="80" y="96"/>
                  </a:cubicBezTo>
                  <a:cubicBezTo>
                    <a:pt x="95" y="111"/>
                    <a:pt x="95" y="111"/>
                    <a:pt x="95" y="111"/>
                  </a:cubicBezTo>
                  <a:cubicBezTo>
                    <a:pt x="96" y="111"/>
                    <a:pt x="96" y="111"/>
                    <a:pt x="96" y="111"/>
                  </a:cubicBezTo>
                  <a:cubicBezTo>
                    <a:pt x="106" y="100"/>
                    <a:pt x="106" y="100"/>
                    <a:pt x="106" y="100"/>
                  </a:cubicBezTo>
                  <a:cubicBezTo>
                    <a:pt x="120" y="87"/>
                    <a:pt x="120" y="64"/>
                    <a:pt x="106" y="50"/>
                  </a:cubicBezTo>
                  <a:cubicBezTo>
                    <a:pt x="70" y="14"/>
                    <a:pt x="70" y="14"/>
                    <a:pt x="70" y="14"/>
                  </a:cubicBezTo>
                  <a:cubicBezTo>
                    <a:pt x="56" y="0"/>
                    <a:pt x="34" y="0"/>
                    <a:pt x="20" y="14"/>
                  </a:cubicBezTo>
                  <a:cubicBezTo>
                    <a:pt x="14" y="20"/>
                    <a:pt x="14" y="20"/>
                    <a:pt x="14" y="20"/>
                  </a:cubicBezTo>
                  <a:cubicBezTo>
                    <a:pt x="0" y="34"/>
                    <a:pt x="0" y="56"/>
                    <a:pt x="14" y="70"/>
                  </a:cubicBezTo>
                  <a:cubicBezTo>
                    <a:pt x="39" y="95"/>
                    <a:pt x="39" y="95"/>
                    <a:pt x="39" y="95"/>
                  </a:cubicBezTo>
                  <a:cubicBezTo>
                    <a:pt x="39" y="87"/>
                    <a:pt x="41" y="78"/>
                    <a:pt x="46" y="71"/>
                  </a:cubicBezTo>
                  <a:cubicBezTo>
                    <a:pt x="30" y="55"/>
                    <a:pt x="30" y="55"/>
                    <a:pt x="30" y="55"/>
                  </a:cubicBezTo>
                  <a:cubicBezTo>
                    <a:pt x="24" y="49"/>
                    <a:pt x="24" y="41"/>
                    <a:pt x="30" y="35"/>
                  </a:cubicBezTo>
                  <a:close/>
                </a:path>
              </a:pathLst>
            </a:custGeom>
            <a:solidFill>
              <a:srgbClr val="FFFFFF"/>
            </a:solidFill>
            <a:ln w="9525">
              <a:noFill/>
              <a:round/>
            </a:ln>
          </p:spPr>
          <p:txBody>
            <a:bodyPr/>
            <a:lstStyle/>
            <a:p>
              <a:endParaRPr lang="zh-CN" altLang="en-US"/>
            </a:p>
          </p:txBody>
        </p:sp>
        <p:sp>
          <p:nvSpPr>
            <p:cNvPr id="91254" name="Freeform 130"/>
            <p:cNvSpPr/>
            <p:nvPr/>
          </p:nvSpPr>
          <p:spPr bwMode="auto">
            <a:xfrm>
              <a:off x="6784907" y="3198600"/>
              <a:ext cx="220344" cy="222007"/>
            </a:xfrm>
            <a:custGeom>
              <a:avLst/>
              <a:gdLst>
                <a:gd name="T0" fmla="*/ 220344 w 112"/>
                <a:gd name="T1" fmla="*/ 172890 h 113"/>
                <a:gd name="T2" fmla="*/ 188866 w 112"/>
                <a:gd name="T3" fmla="*/ 141456 h 113"/>
                <a:gd name="T4" fmla="*/ 167225 w 112"/>
                <a:gd name="T5" fmla="*/ 163067 h 113"/>
                <a:gd name="T6" fmla="*/ 129846 w 112"/>
                <a:gd name="T7" fmla="*/ 163067 h 113"/>
                <a:gd name="T8" fmla="*/ 59021 w 112"/>
                <a:gd name="T9" fmla="*/ 92339 h 113"/>
                <a:gd name="T10" fmla="*/ 59021 w 112"/>
                <a:gd name="T11" fmla="*/ 55011 h 113"/>
                <a:gd name="T12" fmla="*/ 82629 w 112"/>
                <a:gd name="T13" fmla="*/ 29470 h 113"/>
                <a:gd name="T14" fmla="*/ 53119 w 112"/>
                <a:gd name="T15" fmla="*/ 0 h 113"/>
                <a:gd name="T16" fmla="*/ 27543 w 112"/>
                <a:gd name="T17" fmla="*/ 23576 h 113"/>
                <a:gd name="T18" fmla="*/ 27543 w 112"/>
                <a:gd name="T19" fmla="*/ 123774 h 113"/>
                <a:gd name="T20" fmla="*/ 98368 w 112"/>
                <a:gd name="T21" fmla="*/ 194502 h 113"/>
                <a:gd name="T22" fmla="*/ 198703 w 112"/>
                <a:gd name="T23" fmla="*/ 194502 h 113"/>
                <a:gd name="T24" fmla="*/ 220344 w 112"/>
                <a:gd name="T25" fmla="*/ 172890 h 1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2" h="113">
                  <a:moveTo>
                    <a:pt x="112" y="88"/>
                  </a:moveTo>
                  <a:cubicBezTo>
                    <a:pt x="96" y="72"/>
                    <a:pt x="96" y="72"/>
                    <a:pt x="96" y="72"/>
                  </a:cubicBezTo>
                  <a:cubicBezTo>
                    <a:pt x="85" y="83"/>
                    <a:pt x="85" y="83"/>
                    <a:pt x="85" y="83"/>
                  </a:cubicBezTo>
                  <a:cubicBezTo>
                    <a:pt x="80" y="88"/>
                    <a:pt x="71" y="88"/>
                    <a:pt x="66" y="83"/>
                  </a:cubicBezTo>
                  <a:cubicBezTo>
                    <a:pt x="30" y="47"/>
                    <a:pt x="30" y="47"/>
                    <a:pt x="30" y="47"/>
                  </a:cubicBezTo>
                  <a:cubicBezTo>
                    <a:pt x="25" y="42"/>
                    <a:pt x="25" y="33"/>
                    <a:pt x="30" y="28"/>
                  </a:cubicBezTo>
                  <a:cubicBezTo>
                    <a:pt x="42" y="15"/>
                    <a:pt x="42" y="15"/>
                    <a:pt x="42" y="15"/>
                  </a:cubicBezTo>
                  <a:cubicBezTo>
                    <a:pt x="27" y="0"/>
                    <a:pt x="27" y="0"/>
                    <a:pt x="27" y="0"/>
                  </a:cubicBezTo>
                  <a:cubicBezTo>
                    <a:pt x="14" y="12"/>
                    <a:pt x="14" y="12"/>
                    <a:pt x="14" y="12"/>
                  </a:cubicBezTo>
                  <a:cubicBezTo>
                    <a:pt x="0" y="26"/>
                    <a:pt x="0" y="49"/>
                    <a:pt x="14" y="63"/>
                  </a:cubicBezTo>
                  <a:cubicBezTo>
                    <a:pt x="50" y="99"/>
                    <a:pt x="50" y="99"/>
                    <a:pt x="50" y="99"/>
                  </a:cubicBezTo>
                  <a:cubicBezTo>
                    <a:pt x="64" y="113"/>
                    <a:pt x="87" y="113"/>
                    <a:pt x="101" y="99"/>
                  </a:cubicBezTo>
                  <a:lnTo>
                    <a:pt x="112" y="88"/>
                  </a:lnTo>
                  <a:close/>
                </a:path>
              </a:pathLst>
            </a:custGeom>
            <a:solidFill>
              <a:srgbClr val="FFFFFF"/>
            </a:solidFill>
            <a:ln w="9525">
              <a:noFill/>
              <a:round/>
            </a:ln>
          </p:spPr>
          <p:txBody>
            <a:bodyPr/>
            <a:lstStyle/>
            <a:p>
              <a:endParaRPr lang="zh-CN" altLang="en-US"/>
            </a:p>
          </p:txBody>
        </p:sp>
      </p:grpSp>
      <p:grpSp>
        <p:nvGrpSpPr>
          <p:cNvPr id="15" name="Group 96"/>
          <p:cNvGrpSpPr/>
          <p:nvPr/>
        </p:nvGrpSpPr>
        <p:grpSpPr bwMode="auto">
          <a:xfrm>
            <a:off x="3079946" y="4324082"/>
            <a:ext cx="378293" cy="315524"/>
            <a:chOff x="6329253" y="5728815"/>
            <a:chExt cx="560422" cy="467296"/>
          </a:xfrm>
        </p:grpSpPr>
        <p:sp>
          <p:nvSpPr>
            <p:cNvPr id="91250" name="Freeform 134"/>
            <p:cNvSpPr/>
            <p:nvPr/>
          </p:nvSpPr>
          <p:spPr bwMode="auto">
            <a:xfrm>
              <a:off x="6329253" y="5728815"/>
              <a:ext cx="560422" cy="442351"/>
            </a:xfrm>
            <a:custGeom>
              <a:avLst/>
              <a:gdLst>
                <a:gd name="T0" fmla="*/ 0 w 674"/>
                <a:gd name="T1" fmla="*/ 275222 h 532"/>
                <a:gd name="T2" fmla="*/ 560422 w 674"/>
                <a:gd name="T3" fmla="*/ 0 h 532"/>
                <a:gd name="T4" fmla="*/ 271065 w 674"/>
                <a:gd name="T5" fmla="*/ 442351 h 532"/>
                <a:gd name="T6" fmla="*/ 194568 w 674"/>
                <a:gd name="T7" fmla="*/ 294346 h 532"/>
                <a:gd name="T8" fmla="*/ 523005 w 674"/>
                <a:gd name="T9" fmla="*/ 29102 h 532"/>
                <a:gd name="T10" fmla="*/ 178770 w 674"/>
                <a:gd name="T11" fmla="*/ 279380 h 532"/>
                <a:gd name="T12" fmla="*/ 0 w 674"/>
                <a:gd name="T13" fmla="*/ 275222 h 5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74" h="532">
                  <a:moveTo>
                    <a:pt x="0" y="331"/>
                  </a:moveTo>
                  <a:lnTo>
                    <a:pt x="674" y="0"/>
                  </a:lnTo>
                  <a:lnTo>
                    <a:pt x="326" y="532"/>
                  </a:lnTo>
                  <a:lnTo>
                    <a:pt x="234" y="354"/>
                  </a:lnTo>
                  <a:lnTo>
                    <a:pt x="629" y="35"/>
                  </a:lnTo>
                  <a:lnTo>
                    <a:pt x="215" y="336"/>
                  </a:lnTo>
                  <a:lnTo>
                    <a:pt x="0" y="331"/>
                  </a:lnTo>
                  <a:close/>
                </a:path>
              </a:pathLst>
            </a:custGeom>
            <a:solidFill>
              <a:srgbClr val="FFFFFF"/>
            </a:solidFill>
            <a:ln w="9525">
              <a:noFill/>
              <a:round/>
            </a:ln>
          </p:spPr>
          <p:txBody>
            <a:bodyPr/>
            <a:lstStyle/>
            <a:p>
              <a:endParaRPr lang="zh-CN" altLang="en-US"/>
            </a:p>
          </p:txBody>
        </p:sp>
        <p:sp>
          <p:nvSpPr>
            <p:cNvPr id="91251" name="Freeform 135"/>
            <p:cNvSpPr/>
            <p:nvPr/>
          </p:nvSpPr>
          <p:spPr bwMode="auto">
            <a:xfrm>
              <a:off x="6499707" y="6038960"/>
              <a:ext cx="57373" cy="157151"/>
            </a:xfrm>
            <a:custGeom>
              <a:avLst/>
              <a:gdLst>
                <a:gd name="T0" fmla="*/ 0 w 29"/>
                <a:gd name="T1" fmla="*/ 3929 h 80"/>
                <a:gd name="T2" fmla="*/ 35611 w 29"/>
                <a:gd name="T3" fmla="*/ 149293 h 80"/>
                <a:gd name="T4" fmla="*/ 57373 w 29"/>
                <a:gd name="T5" fmla="*/ 66789 h 80"/>
                <a:gd name="T6" fmla="*/ 19784 w 29"/>
                <a:gd name="T7" fmla="*/ 0 h 80"/>
                <a:gd name="T8" fmla="*/ 0 w 29"/>
                <a:gd name="T9" fmla="*/ 3929 h 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 h="80">
                  <a:moveTo>
                    <a:pt x="0" y="2"/>
                  </a:moveTo>
                  <a:cubicBezTo>
                    <a:pt x="0" y="2"/>
                    <a:pt x="18" y="80"/>
                    <a:pt x="18" y="76"/>
                  </a:cubicBezTo>
                  <a:cubicBezTo>
                    <a:pt x="18" y="71"/>
                    <a:pt x="29" y="34"/>
                    <a:pt x="29" y="34"/>
                  </a:cubicBezTo>
                  <a:cubicBezTo>
                    <a:pt x="10" y="0"/>
                    <a:pt x="10" y="0"/>
                    <a:pt x="10" y="0"/>
                  </a:cubicBezTo>
                  <a:lnTo>
                    <a:pt x="0" y="2"/>
                  </a:lnTo>
                  <a:close/>
                </a:path>
              </a:pathLst>
            </a:custGeom>
            <a:solidFill>
              <a:srgbClr val="FFFFFF"/>
            </a:solidFill>
            <a:ln w="9525">
              <a:noFill/>
              <a:round/>
            </a:ln>
          </p:spPr>
          <p:txBody>
            <a:bodyPr/>
            <a:lstStyle/>
            <a:p>
              <a:endParaRPr lang="zh-CN" altLang="en-US"/>
            </a:p>
          </p:txBody>
        </p:sp>
      </p:grpSp>
      <p:grpSp>
        <p:nvGrpSpPr>
          <p:cNvPr id="18" name="Group 118"/>
          <p:cNvGrpSpPr/>
          <p:nvPr/>
        </p:nvGrpSpPr>
        <p:grpSpPr bwMode="auto">
          <a:xfrm>
            <a:off x="3536315" y="1059180"/>
            <a:ext cx="5090795" cy="3283585"/>
            <a:chOff x="529156" y="2061639"/>
            <a:chExt cx="2924257" cy="3624878"/>
          </a:xfrm>
        </p:grpSpPr>
        <p:grpSp>
          <p:nvGrpSpPr>
            <p:cNvPr id="19" name="Group 119"/>
            <p:cNvGrpSpPr/>
            <p:nvPr/>
          </p:nvGrpSpPr>
          <p:grpSpPr bwMode="auto">
            <a:xfrm>
              <a:off x="529156" y="2771981"/>
              <a:ext cx="2924257" cy="2914536"/>
              <a:chOff x="529156" y="2771981"/>
              <a:chExt cx="2924257" cy="2914536"/>
            </a:xfrm>
          </p:grpSpPr>
          <p:sp>
            <p:nvSpPr>
              <p:cNvPr id="122" name="Rectangle 121"/>
              <p:cNvSpPr/>
              <p:nvPr/>
            </p:nvSpPr>
            <p:spPr>
              <a:xfrm>
                <a:off x="529156" y="2771981"/>
                <a:ext cx="2924257" cy="1223160"/>
              </a:xfrm>
              <a:prstGeom prst="rect">
                <a:avLst/>
              </a:prstGeom>
            </p:spPr>
            <p:txBody>
              <a:bodyPr>
                <a:spAutoFit/>
              </a:bodyPr>
              <a:lstStyle/>
              <a:p>
                <a:pPr defTabSz="912495">
                  <a:spcBef>
                    <a:spcPct val="20000"/>
                  </a:spcBef>
                  <a:defRPr/>
                </a:pPr>
                <a:r>
                  <a:rPr lang="zh-CN" altLang="en-US"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MES(Manufacturing Execution System)即制造企业生产过程执行系统，是一套面向制造企业车间执行层的生产信息化管理系统</a:t>
                </a:r>
                <a:endParaRPr lang="en-US" altLang="zh-CN"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a:p>
                <a:pPr defTabSz="912495">
                  <a:spcBef>
                    <a:spcPct val="20000"/>
                  </a:spcBef>
                  <a:defRPr/>
                </a:pP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24" name="TextBox 123"/>
              <p:cNvSpPr txBox="1"/>
              <p:nvPr/>
            </p:nvSpPr>
            <p:spPr>
              <a:xfrm>
                <a:off x="535506" y="5154993"/>
                <a:ext cx="413185" cy="531524"/>
              </a:xfrm>
              <a:prstGeom prst="rect">
                <a:avLst/>
              </a:prstGeom>
              <a:noFill/>
            </p:spPr>
            <p:txBody>
              <a:bodyPr wrap="square">
                <a:spAutoFit/>
              </a:bodyPr>
              <a:lstStyle/>
              <a:p>
                <a:pPr fontAlgn="auto">
                  <a:spcBef>
                    <a:spcPts val="0"/>
                  </a:spcBef>
                  <a:spcAft>
                    <a:spcPts val="0"/>
                  </a:spcAft>
                  <a:defRPr/>
                </a:pPr>
                <a:endParaRPr lang="id-ID" sz="2000" b="1" dirty="0">
                  <a:solidFill>
                    <a:schemeClr val="tx1">
                      <a:lumMod val="65000"/>
                      <a:lumOff val="35000"/>
                    </a:schemeClr>
                  </a:solidFill>
                  <a:latin typeface="+mn-lt"/>
                </a:endParaRPr>
              </a:p>
            </p:txBody>
          </p:sp>
        </p:grpSp>
        <p:sp>
          <p:nvSpPr>
            <p:cNvPr id="121" name="TextBox 120"/>
            <p:cNvSpPr txBox="1"/>
            <p:nvPr/>
          </p:nvSpPr>
          <p:spPr>
            <a:xfrm>
              <a:off x="1067537" y="2061639"/>
              <a:ext cx="1562619" cy="644220"/>
            </a:xfrm>
            <a:prstGeom prst="rect">
              <a:avLst/>
            </a:prstGeom>
            <a:noFill/>
          </p:spPr>
          <p:txBody>
            <a:bodyPr wrap="square">
              <a:spAutoFit/>
            </a:bodyPr>
            <a:lstStyle/>
            <a:p>
              <a:pPr algn="ctr"/>
              <a:r>
                <a:rPr lang="en-US" altLang="zh-CN" sz="3200" dirty="0">
                  <a:solidFill>
                    <a:schemeClr val="tx1">
                      <a:lumMod val="65000"/>
                      <a:lumOff val="35000"/>
                    </a:schemeClr>
                  </a:solidFill>
                  <a:latin typeface="微软雅黑" panose="020B0503020204020204" pitchFamily="34" charset="-122"/>
                  <a:ea typeface="微软雅黑" panose="020B0503020204020204" pitchFamily="34" charset="-122"/>
                </a:rPr>
                <a:t>MES</a:t>
              </a:r>
              <a:r>
                <a:rPr lang="zh-CN" altLang="en-US" sz="3200" dirty="0">
                  <a:solidFill>
                    <a:schemeClr val="tx1">
                      <a:lumMod val="65000"/>
                      <a:lumOff val="35000"/>
                    </a:schemeClr>
                  </a:solidFill>
                  <a:latin typeface="微软雅黑" panose="020B0503020204020204" pitchFamily="34" charset="-122"/>
                  <a:ea typeface="微软雅黑" panose="020B0503020204020204" pitchFamily="34" charset="-122"/>
                </a:rPr>
                <a:t>系统介绍</a:t>
              </a:r>
            </a:p>
          </p:txBody>
        </p:sp>
      </p:grpSp>
      <p:sp>
        <p:nvSpPr>
          <p:cNvPr id="41" name="标题 2">
            <a:extLst>
              <a:ext uri="{FF2B5EF4-FFF2-40B4-BE49-F238E27FC236}">
                <a16:creationId xmlns:a16="http://schemas.microsoft.com/office/drawing/2014/main" id="{DEDE2CFA-B1A1-4908-A882-B5449E403D19}"/>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01/ MES</a:t>
            </a:r>
            <a:r>
              <a:rPr lang="zh-CN" altLang="en-US" dirty="0">
                <a:solidFill>
                  <a:srgbClr val="292929"/>
                </a:solidFill>
                <a:ea typeface="微软雅黑" panose="020B0503020204020204" pitchFamily="34" charset="-122"/>
              </a:rPr>
              <a:t>简介</a:t>
            </a:r>
            <a:r>
              <a:rPr lang="en-US" altLang="zh-CN" dirty="0">
                <a:solidFill>
                  <a:srgbClr val="292929"/>
                </a:solidFill>
                <a:ea typeface="微软雅黑" panose="020B0503020204020204" pitchFamily="34" charset="-122"/>
              </a:rPr>
              <a:t>-</a:t>
            </a:r>
            <a:r>
              <a:rPr lang="zh-CN" altLang="en-US" dirty="0">
                <a:solidFill>
                  <a:srgbClr val="292929"/>
                </a:solidFill>
                <a:ea typeface="微软雅黑" panose="020B0503020204020204" pitchFamily="34" charset="-122"/>
              </a:rPr>
              <a:t>什么是</a:t>
            </a:r>
            <a:r>
              <a:rPr lang="en-US" altLang="zh-CN" dirty="0">
                <a:solidFill>
                  <a:srgbClr val="292929"/>
                </a:solidFill>
                <a:ea typeface="微软雅黑" panose="020B0503020204020204" pitchFamily="34" charset="-122"/>
              </a:rPr>
              <a:t>MES</a:t>
            </a:r>
            <a:endParaRPr lang="zh-CN" altLang="en-US" dirty="0">
              <a:solidFill>
                <a:srgbClr val="292929"/>
              </a:solidFill>
              <a:ea typeface="微软雅黑" panose="020B0503020204020204" pitchFamily="34" charset="-122"/>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Placeholder 1"/>
          <p:cNvSpPr txBox="1"/>
          <p:nvPr/>
        </p:nvSpPr>
        <p:spPr>
          <a:xfrm>
            <a:off x="1703070" y="1271905"/>
            <a:ext cx="5142230" cy="3022600"/>
          </a:xfrm>
          <a:prstGeom prst="rect">
            <a:avLst/>
          </a:prstGeom>
        </p:spPr>
        <p:txBody>
          <a:bodyPr lIns="0" anchor="ctr">
            <a:norm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defTabSz="1087755">
              <a:buFont typeface="Wingdings" panose="05000000000000000000" charset="0"/>
              <a:buChar char="l"/>
              <a:defRPr/>
            </a:pPr>
            <a:r>
              <a:rPr lang="en-US" altLang="zh-CN"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rPr>
              <a:t> </a:t>
            </a: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rPr>
              <a:t>精细化管理</a:t>
            </a:r>
          </a:p>
          <a:p>
            <a:pPr marL="171450" indent="-171450" algn="l" defTabSz="1087755">
              <a:buFont typeface="Wingdings" panose="05000000000000000000" charset="0"/>
              <a:buChar char="l"/>
              <a:defRPr/>
            </a:pPr>
            <a:endPar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marL="171450" indent="-171450" algn="l" defTabSz="1087755">
              <a:buFont typeface="Wingdings" panose="05000000000000000000" charset="0"/>
              <a:buChar char="l"/>
              <a:defRPr/>
            </a:pP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rPr>
              <a:t> 提高工作效率、降低生产成本</a:t>
            </a:r>
          </a:p>
          <a:p>
            <a:pPr marL="171450" indent="-171450" algn="l" defTabSz="1087755">
              <a:buFont typeface="Wingdings" panose="05000000000000000000" charset="0"/>
              <a:buChar char="l"/>
              <a:defRPr/>
            </a:pPr>
            <a:endPar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marL="171450" indent="-171450" algn="l" defTabSz="1087755">
              <a:buFont typeface="Wingdings" panose="05000000000000000000" charset="0"/>
              <a:buChar char="l"/>
              <a:defRPr/>
            </a:pP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rPr>
              <a:t> 提高生产数据统计分析的及时性、准确性</a:t>
            </a:r>
          </a:p>
          <a:p>
            <a:pPr marL="171450" indent="-171450" algn="l" defTabSz="1087755">
              <a:buFont typeface="Wingdings" panose="05000000000000000000" charset="0"/>
              <a:buChar char="l"/>
              <a:defRPr/>
            </a:pPr>
            <a:endPar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marL="171450" indent="-171450" algn="l" defTabSz="1087755">
              <a:buFont typeface="Wingdings" panose="05000000000000000000" charset="0"/>
              <a:buChar char="l"/>
              <a:defRPr/>
            </a:pP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rPr>
              <a:t> 实时掌控计划、生产、出货等信息情况</a:t>
            </a:r>
          </a:p>
          <a:p>
            <a:pPr marL="171450" indent="-171450" algn="l" defTabSz="1087755">
              <a:buFont typeface="Wingdings" panose="05000000000000000000" charset="0"/>
              <a:buChar char="l"/>
              <a:defRPr/>
            </a:pPr>
            <a:endPar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marL="171450" indent="-171450" algn="l" defTabSz="1087755">
              <a:buFont typeface="Wingdings" panose="05000000000000000000" charset="0"/>
              <a:buChar char="l"/>
              <a:defRPr/>
            </a:pPr>
            <a:r>
              <a:rPr lang="zh-CN" altLang="en-US"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rPr>
              <a:t> 提升企业形象及核心竞争力</a:t>
            </a:r>
            <a:endParaRPr lang="en-US" altLang="zh-CN" sz="1800"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p:txBody>
      </p:sp>
      <p:sp>
        <p:nvSpPr>
          <p:cNvPr id="5" name="标题 2">
            <a:extLst>
              <a:ext uri="{FF2B5EF4-FFF2-40B4-BE49-F238E27FC236}">
                <a16:creationId xmlns:a16="http://schemas.microsoft.com/office/drawing/2014/main" id="{CA0863B4-F581-4ACD-92EF-C12DE43081D2}"/>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01/ MES</a:t>
            </a:r>
            <a:r>
              <a:rPr lang="zh-CN" altLang="en-US" dirty="0">
                <a:solidFill>
                  <a:srgbClr val="292929"/>
                </a:solidFill>
                <a:ea typeface="微软雅黑" panose="020B0503020204020204" pitchFamily="34" charset="-122"/>
              </a:rPr>
              <a:t>简介</a:t>
            </a:r>
            <a:r>
              <a:rPr lang="en-US" altLang="zh-CN" dirty="0">
                <a:solidFill>
                  <a:srgbClr val="292929"/>
                </a:solidFill>
                <a:ea typeface="微软雅黑" panose="020B0503020204020204" pitchFamily="34" charset="-122"/>
              </a:rPr>
              <a:t>-MES</a:t>
            </a:r>
            <a:r>
              <a:rPr lang="zh-CN" altLang="en-US" dirty="0">
                <a:solidFill>
                  <a:srgbClr val="292929"/>
                </a:solidFill>
                <a:ea typeface="微软雅黑" panose="020B0503020204020204" pitchFamily="34" charset="-122"/>
              </a:rPr>
              <a:t>系统的好处</a:t>
            </a:r>
          </a:p>
        </p:txBody>
      </p:sp>
    </p:spTree>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2"/>
          <p:cNvSpPr txBox="1">
            <a:spLocks noChangeArrowheads="1"/>
          </p:cNvSpPr>
          <p:nvPr/>
        </p:nvSpPr>
        <p:spPr bwMode="auto">
          <a:xfrm>
            <a:off x="2739543" y="3296543"/>
            <a:ext cx="406470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lgn="ctr"/>
            <a:r>
              <a:rPr lang="en-US" altLang="zh-CN" sz="28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sym typeface="+mn-ea"/>
              </a:rPr>
              <a:t>02 / </a:t>
            </a:r>
            <a:r>
              <a:rPr lang="zh-CN" altLang="en-US" sz="2800" dirty="0">
                <a:solidFill>
                  <a:schemeClr val="bg1">
                    <a:lumMod val="50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数字化工厂的演变</a:t>
            </a:r>
            <a:endParaRPr lang="zh-CN" altLang="en-US" sz="2800" b="1" dirty="0">
              <a:solidFill>
                <a:srgbClr val="093B5C"/>
              </a:solidFill>
              <a:latin typeface="方正兰亭超细黑简体" panose="03000509000000000000" pitchFamily="2" charset="-122"/>
              <a:ea typeface="方正兰亭超细黑简体" panose="03000509000000000000" pitchFamily="2" charset="-122"/>
            </a:endParaRPr>
          </a:p>
        </p:txBody>
      </p:sp>
      <p:pic>
        <p:nvPicPr>
          <p:cNvPr id="9" name="图片 8"/>
          <p:cNvPicPr>
            <a:picLocks noChangeAspect="1"/>
          </p:cNvPicPr>
          <p:nvPr/>
        </p:nvPicPr>
        <p:blipFill>
          <a:blip r:embed="rId3" cstate="screen">
            <a:extLst>
              <a:ext uri="{28A0092B-C50C-407E-A947-70E740481C1C}">
                <a14:useLocalDpi xmlns:a14="http://schemas.microsoft.com/office/drawing/2010/main" val="0"/>
              </a:ext>
            </a:extLst>
          </a:blip>
          <a:srcRect l="17632" r="49845" b="47264"/>
          <a:stretch>
            <a:fillRect/>
          </a:stretch>
        </p:blipFill>
        <p:spPr>
          <a:xfrm flipH="1">
            <a:off x="2159732" y="0"/>
            <a:ext cx="2088232" cy="3040091"/>
          </a:xfrm>
          <a:prstGeom prst="rect">
            <a:avLst/>
          </a:prstGeom>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500"/>
                            </p:stCondLst>
                            <p:childTnLst>
                              <p:par>
                                <p:cTn id="17" presetID="35" presetClass="path" presetSubtype="0" accel="50000" decel="50000" fill="hold" grpId="1" nodeType="afterEffect">
                                  <p:stCondLst>
                                    <p:cond delay="0"/>
                                  </p:stCondLst>
                                  <p:childTnLst>
                                    <p:animMotion origin="layout" path="M 0 -4.07407E-6 L 0.34896 -4.07407E-6 " pathEditMode="relative" rAng="0" ptsTypes="AA">
                                      <p:cBhvr>
                                        <p:cTn id="18" dur="1000" spd="-100000" fill="hold"/>
                                        <p:tgtEl>
                                          <p:spTgt spid="15"/>
                                        </p:tgtEl>
                                        <p:attrNameLst>
                                          <p:attrName>ppt_x</p:attrName>
                                          <p:attrName>ppt_y</p:attrName>
                                        </p:attrNameLst>
                                      </p:cBhvr>
                                      <p:rCtr x="1744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3"/>
          <p:cNvGrpSpPr/>
          <p:nvPr/>
        </p:nvGrpSpPr>
        <p:grpSpPr>
          <a:xfrm>
            <a:off x="2512363" y="1390116"/>
            <a:ext cx="5836062" cy="315308"/>
            <a:chOff x="2500298" y="1420152"/>
            <a:chExt cx="5836062" cy="315209"/>
          </a:xfrm>
        </p:grpSpPr>
        <p:sp>
          <p:nvSpPr>
            <p:cNvPr id="67" name="Rectangle 66"/>
            <p:cNvSpPr/>
            <p:nvPr/>
          </p:nvSpPr>
          <p:spPr>
            <a:xfrm>
              <a:off x="3993906" y="1429877"/>
              <a:ext cx="1466128" cy="305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5550278" y="1431236"/>
              <a:ext cx="2786082" cy="275505"/>
            </a:xfrm>
            <a:prstGeom prst="rect">
              <a:avLst/>
            </a:prstGeom>
          </p:spPr>
          <p:txBody>
            <a:bodyPr wrap="square">
              <a:spAutoFit/>
            </a:bodyPr>
            <a:lstStyle/>
            <a:p>
              <a:r>
                <a:rPr lang="zh-CN" altLang="ms-MY" sz="1200" dirty="0">
                  <a:solidFill>
                    <a:schemeClr val="bg1">
                      <a:lumMod val="65000"/>
                    </a:schemeClr>
                  </a:solidFill>
                  <a:latin typeface="微软雅黑" panose="020B0503020204020204" pitchFamily="34" charset="-122"/>
                  <a:ea typeface="微软雅黑" panose="020B0503020204020204" pitchFamily="34" charset="-122"/>
                  <a:cs typeface="Open Sans Light" pitchFamily="34" charset="0"/>
                </a:rPr>
                <a:t>智能工厂，无人工厂</a:t>
              </a:r>
            </a:p>
          </p:txBody>
        </p:sp>
        <p:sp>
          <p:nvSpPr>
            <p:cNvPr id="47" name="Rectangle 46"/>
            <p:cNvSpPr/>
            <p:nvPr/>
          </p:nvSpPr>
          <p:spPr>
            <a:xfrm>
              <a:off x="4067478" y="1420152"/>
              <a:ext cx="1313180" cy="307681"/>
            </a:xfrm>
            <a:prstGeom prst="rect">
              <a:avLst/>
            </a:prstGeom>
          </p:spPr>
          <p:txBody>
            <a:bodyPr wrap="none">
              <a:spAutoFit/>
            </a:bodyPr>
            <a:lstStyle/>
            <a:p>
              <a:pPr algn="l"/>
              <a:r>
                <a:rPr lang="zh-CN" altLang="en-US" sz="1400" dirty="0">
                  <a:solidFill>
                    <a:schemeClr val="bg1"/>
                  </a:solidFill>
                  <a:latin typeface="Open Sans" pitchFamily="34" charset="0"/>
                  <a:ea typeface="Open Sans" pitchFamily="34" charset="0"/>
                  <a:cs typeface="Open Sans" pitchFamily="34" charset="0"/>
                  <a:sym typeface="+mn-ea"/>
                </a:rPr>
                <a:t>数字化工厂</a:t>
              </a:r>
              <a:r>
                <a:rPr lang="en-US" altLang="zh-CN" sz="1400" dirty="0">
                  <a:solidFill>
                    <a:schemeClr val="bg1"/>
                  </a:solidFill>
                  <a:latin typeface="Open Sans" pitchFamily="34" charset="0"/>
                  <a:ea typeface="Open Sans" pitchFamily="34" charset="0"/>
                  <a:cs typeface="Open Sans" pitchFamily="34" charset="0"/>
                  <a:sym typeface="+mn-ea"/>
                </a:rPr>
                <a:t>4.0</a:t>
              </a:r>
              <a:endParaRPr lang="zh-CN" altLang="en-US" sz="1400" dirty="0">
                <a:solidFill>
                  <a:schemeClr val="bg1"/>
                </a:solidFill>
                <a:latin typeface="Open Sans" pitchFamily="34" charset="0"/>
                <a:ea typeface="Open Sans" pitchFamily="34" charset="0"/>
                <a:cs typeface="Open Sans" pitchFamily="34" charset="0"/>
              </a:endParaRPr>
            </a:p>
          </p:txBody>
        </p:sp>
        <p:cxnSp>
          <p:nvCxnSpPr>
            <p:cNvPr id="22" name="Straight Connector 21"/>
            <p:cNvCxnSpPr/>
            <p:nvPr/>
          </p:nvCxnSpPr>
          <p:spPr>
            <a:xfrm>
              <a:off x="2500298" y="1571618"/>
              <a:ext cx="1357322" cy="1588"/>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16" name="Group 84"/>
          <p:cNvGrpSpPr/>
          <p:nvPr/>
        </p:nvGrpSpPr>
        <p:grpSpPr>
          <a:xfrm>
            <a:off x="2493948" y="2239992"/>
            <a:ext cx="5853125" cy="460375"/>
            <a:chOff x="2494583" y="2272309"/>
            <a:chExt cx="5853125" cy="460232"/>
          </a:xfrm>
        </p:grpSpPr>
        <p:sp>
          <p:nvSpPr>
            <p:cNvPr id="68" name="Rectangle 67"/>
            <p:cNvSpPr/>
            <p:nvPr/>
          </p:nvSpPr>
          <p:spPr>
            <a:xfrm>
              <a:off x="4000803" y="2356704"/>
              <a:ext cx="1471931" cy="29409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2494583" y="2521555"/>
              <a:ext cx="1357322" cy="2011"/>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5561626" y="2272309"/>
              <a:ext cx="2786082" cy="460232"/>
            </a:xfrm>
            <a:prstGeom prst="rect">
              <a:avLst/>
            </a:prstGeom>
          </p:spPr>
          <p:txBody>
            <a:bodyPr wrap="square">
              <a:spAutoFit/>
            </a:bodyPr>
            <a:lstStyle/>
            <a:p>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rPr>
                <a:t>看板化，智能手机等各种手段监测生产状况</a:t>
              </a:r>
            </a:p>
          </p:txBody>
        </p:sp>
        <p:sp>
          <p:nvSpPr>
            <p:cNvPr id="55" name="Rectangle 54"/>
            <p:cNvSpPr/>
            <p:nvPr/>
          </p:nvSpPr>
          <p:spPr>
            <a:xfrm>
              <a:off x="4050970" y="2356704"/>
              <a:ext cx="1471930" cy="307681"/>
            </a:xfrm>
            <a:prstGeom prst="rect">
              <a:avLst/>
            </a:prstGeom>
          </p:spPr>
          <p:txBody>
            <a:bodyPr wrap="square">
              <a:spAutoFit/>
            </a:bodyPr>
            <a:lstStyle/>
            <a:p>
              <a:pPr algn="l"/>
              <a:r>
                <a:rPr lang="zh-CN" altLang="en-US" sz="1400" dirty="0">
                  <a:solidFill>
                    <a:schemeClr val="bg1"/>
                  </a:solidFill>
                  <a:latin typeface="Open Sans" pitchFamily="34" charset="0"/>
                  <a:ea typeface="Open Sans" pitchFamily="34" charset="0"/>
                  <a:cs typeface="Open Sans" pitchFamily="34" charset="0"/>
                  <a:sym typeface="+mn-ea"/>
                </a:rPr>
                <a:t>数字化工厂</a:t>
              </a:r>
              <a:r>
                <a:rPr lang="en-US" altLang="zh-CN" sz="1400" dirty="0">
                  <a:solidFill>
                    <a:schemeClr val="bg1"/>
                  </a:solidFill>
                  <a:latin typeface="Open Sans" pitchFamily="34" charset="0"/>
                  <a:ea typeface="Open Sans" pitchFamily="34" charset="0"/>
                  <a:cs typeface="Open Sans" pitchFamily="34" charset="0"/>
                  <a:sym typeface="+mn-ea"/>
                </a:rPr>
                <a:t>3.0</a:t>
              </a:r>
              <a:endParaRPr lang="zh-CN" altLang="en-US" sz="1400" dirty="0">
                <a:solidFill>
                  <a:schemeClr val="bg1"/>
                </a:solidFill>
                <a:latin typeface="Open Sans" pitchFamily="34" charset="0"/>
                <a:ea typeface="Open Sans" pitchFamily="34" charset="0"/>
                <a:cs typeface="Open Sans" pitchFamily="34" charset="0"/>
              </a:endParaRPr>
            </a:p>
          </p:txBody>
        </p:sp>
      </p:grpSp>
      <p:grpSp>
        <p:nvGrpSpPr>
          <p:cNvPr id="21" name="Group 59"/>
          <p:cNvGrpSpPr/>
          <p:nvPr/>
        </p:nvGrpSpPr>
        <p:grpSpPr>
          <a:xfrm>
            <a:off x="1396397" y="1202406"/>
            <a:ext cx="1640290" cy="3517138"/>
            <a:chOff x="3753851" y="1202035"/>
            <a:chExt cx="1640290" cy="3516052"/>
          </a:xfrm>
        </p:grpSpPr>
        <p:sp>
          <p:nvSpPr>
            <p:cNvPr id="3" name="Freeform 21"/>
            <p:cNvSpPr/>
            <p:nvPr/>
          </p:nvSpPr>
          <p:spPr bwMode="auto">
            <a:xfrm>
              <a:off x="4300613" y="3341199"/>
              <a:ext cx="271386" cy="83812"/>
            </a:xfrm>
            <a:custGeom>
              <a:avLst/>
              <a:gdLst/>
              <a:ahLst/>
              <a:cxnLst>
                <a:cxn ang="0">
                  <a:pos x="68" y="0"/>
                </a:cxn>
                <a:cxn ang="0">
                  <a:pos x="14" y="0"/>
                </a:cxn>
                <a:cxn ang="0">
                  <a:pos x="14" y="0"/>
                </a:cxn>
                <a:cxn ang="0">
                  <a:pos x="13" y="2"/>
                </a:cxn>
                <a:cxn ang="0">
                  <a:pos x="7" y="2"/>
                </a:cxn>
                <a:cxn ang="0">
                  <a:pos x="7" y="2"/>
                </a:cxn>
                <a:cxn ang="0">
                  <a:pos x="4" y="3"/>
                </a:cxn>
                <a:cxn ang="0">
                  <a:pos x="2" y="4"/>
                </a:cxn>
                <a:cxn ang="0">
                  <a:pos x="0" y="6"/>
                </a:cxn>
                <a:cxn ang="0">
                  <a:pos x="0" y="8"/>
                </a:cxn>
                <a:cxn ang="0">
                  <a:pos x="0" y="8"/>
                </a:cxn>
                <a:cxn ang="0">
                  <a:pos x="1" y="14"/>
                </a:cxn>
                <a:cxn ang="0">
                  <a:pos x="3" y="18"/>
                </a:cxn>
                <a:cxn ang="0">
                  <a:pos x="5" y="21"/>
                </a:cxn>
                <a:cxn ang="0">
                  <a:pos x="68" y="21"/>
                </a:cxn>
                <a:cxn ang="0">
                  <a:pos x="68" y="0"/>
                </a:cxn>
              </a:cxnLst>
              <a:rect l="0" t="0" r="r" b="b"/>
              <a:pathLst>
                <a:path w="68" h="21">
                  <a:moveTo>
                    <a:pt x="68" y="0"/>
                  </a:moveTo>
                  <a:lnTo>
                    <a:pt x="14" y="0"/>
                  </a:lnTo>
                  <a:lnTo>
                    <a:pt x="14" y="0"/>
                  </a:lnTo>
                  <a:lnTo>
                    <a:pt x="13" y="2"/>
                  </a:lnTo>
                  <a:lnTo>
                    <a:pt x="7" y="2"/>
                  </a:lnTo>
                  <a:lnTo>
                    <a:pt x="7" y="2"/>
                  </a:lnTo>
                  <a:lnTo>
                    <a:pt x="4" y="3"/>
                  </a:lnTo>
                  <a:lnTo>
                    <a:pt x="2" y="4"/>
                  </a:lnTo>
                  <a:lnTo>
                    <a:pt x="0" y="6"/>
                  </a:lnTo>
                  <a:lnTo>
                    <a:pt x="0" y="8"/>
                  </a:lnTo>
                  <a:lnTo>
                    <a:pt x="0" y="8"/>
                  </a:lnTo>
                  <a:lnTo>
                    <a:pt x="1" y="14"/>
                  </a:lnTo>
                  <a:lnTo>
                    <a:pt x="3" y="18"/>
                  </a:lnTo>
                  <a:lnTo>
                    <a:pt x="5" y="21"/>
                  </a:lnTo>
                  <a:lnTo>
                    <a:pt x="68" y="21"/>
                  </a:lnTo>
                  <a:lnTo>
                    <a:pt x="68" y="0"/>
                  </a:lnTo>
                  <a:close/>
                </a:path>
              </a:pathLst>
            </a:custGeom>
            <a:solidFill>
              <a:schemeClr val="accent2">
                <a:lumMod val="75000"/>
              </a:schemeClr>
            </a:solidFill>
            <a:ln w="9525">
              <a:noFill/>
              <a:round/>
            </a:ln>
          </p:spPr>
          <p:txBody>
            <a:bodyPr vert="horz" wrap="square" lIns="91440" tIns="45720" rIns="91440" bIns="45720" numCol="1" anchor="t" anchorCtr="0" compatLnSpc="1"/>
            <a:lstStyle/>
            <a:p>
              <a:endParaRPr lang="en-US"/>
            </a:p>
          </p:txBody>
        </p:sp>
        <p:sp>
          <p:nvSpPr>
            <p:cNvPr id="4" name="Freeform 22"/>
            <p:cNvSpPr/>
            <p:nvPr/>
          </p:nvSpPr>
          <p:spPr bwMode="auto">
            <a:xfrm>
              <a:off x="4152949" y="3425010"/>
              <a:ext cx="419054" cy="550755"/>
            </a:xfrm>
            <a:custGeom>
              <a:avLst/>
              <a:gdLst/>
              <a:ahLst/>
              <a:cxnLst>
                <a:cxn ang="0">
                  <a:pos x="42" y="0"/>
                </a:cxn>
                <a:cxn ang="0">
                  <a:pos x="42" y="0"/>
                </a:cxn>
                <a:cxn ang="0">
                  <a:pos x="44" y="1"/>
                </a:cxn>
                <a:cxn ang="0">
                  <a:pos x="47" y="1"/>
                </a:cxn>
                <a:cxn ang="0">
                  <a:pos x="47" y="1"/>
                </a:cxn>
                <a:cxn ang="0">
                  <a:pos x="43" y="18"/>
                </a:cxn>
                <a:cxn ang="0">
                  <a:pos x="39" y="34"/>
                </a:cxn>
                <a:cxn ang="0">
                  <a:pos x="28" y="68"/>
                </a:cxn>
                <a:cxn ang="0">
                  <a:pos x="15" y="103"/>
                </a:cxn>
                <a:cxn ang="0">
                  <a:pos x="0" y="138"/>
                </a:cxn>
                <a:cxn ang="0">
                  <a:pos x="60" y="138"/>
                </a:cxn>
                <a:cxn ang="0">
                  <a:pos x="60" y="138"/>
                </a:cxn>
                <a:cxn ang="0">
                  <a:pos x="71" y="94"/>
                </a:cxn>
                <a:cxn ang="0">
                  <a:pos x="77" y="65"/>
                </a:cxn>
                <a:cxn ang="0">
                  <a:pos x="80" y="53"/>
                </a:cxn>
                <a:cxn ang="0">
                  <a:pos x="81" y="44"/>
                </a:cxn>
                <a:cxn ang="0">
                  <a:pos x="105" y="44"/>
                </a:cxn>
                <a:cxn ang="0">
                  <a:pos x="105" y="44"/>
                </a:cxn>
                <a:cxn ang="0">
                  <a:pos x="105" y="0"/>
                </a:cxn>
                <a:cxn ang="0">
                  <a:pos x="42" y="0"/>
                </a:cxn>
              </a:cxnLst>
              <a:rect l="0" t="0" r="r" b="b"/>
              <a:pathLst>
                <a:path w="105" h="138">
                  <a:moveTo>
                    <a:pt x="42" y="0"/>
                  </a:moveTo>
                  <a:lnTo>
                    <a:pt x="42" y="0"/>
                  </a:lnTo>
                  <a:lnTo>
                    <a:pt x="44" y="1"/>
                  </a:lnTo>
                  <a:lnTo>
                    <a:pt x="47" y="1"/>
                  </a:lnTo>
                  <a:lnTo>
                    <a:pt x="47" y="1"/>
                  </a:lnTo>
                  <a:lnTo>
                    <a:pt x="43" y="18"/>
                  </a:lnTo>
                  <a:lnTo>
                    <a:pt x="39" y="34"/>
                  </a:lnTo>
                  <a:lnTo>
                    <a:pt x="28" y="68"/>
                  </a:lnTo>
                  <a:lnTo>
                    <a:pt x="15" y="103"/>
                  </a:lnTo>
                  <a:lnTo>
                    <a:pt x="0" y="138"/>
                  </a:lnTo>
                  <a:lnTo>
                    <a:pt x="60" y="138"/>
                  </a:lnTo>
                  <a:lnTo>
                    <a:pt x="60" y="138"/>
                  </a:lnTo>
                  <a:lnTo>
                    <a:pt x="71" y="94"/>
                  </a:lnTo>
                  <a:lnTo>
                    <a:pt x="77" y="65"/>
                  </a:lnTo>
                  <a:lnTo>
                    <a:pt x="80" y="53"/>
                  </a:lnTo>
                  <a:lnTo>
                    <a:pt x="81" y="44"/>
                  </a:lnTo>
                  <a:lnTo>
                    <a:pt x="105" y="44"/>
                  </a:lnTo>
                  <a:lnTo>
                    <a:pt x="105" y="44"/>
                  </a:lnTo>
                  <a:lnTo>
                    <a:pt x="105" y="0"/>
                  </a:lnTo>
                  <a:lnTo>
                    <a:pt x="42" y="0"/>
                  </a:lnTo>
                  <a:close/>
                </a:path>
              </a:pathLst>
            </a:custGeom>
            <a:solidFill>
              <a:schemeClr val="accent2">
                <a:lumMod val="40000"/>
                <a:lumOff val="60000"/>
              </a:schemeClr>
            </a:solidFill>
            <a:ln w="9525">
              <a:noFill/>
              <a:round/>
            </a:ln>
          </p:spPr>
          <p:txBody>
            <a:bodyPr vert="horz" wrap="square" lIns="91440" tIns="45720" rIns="91440" bIns="45720" numCol="1" anchor="t" anchorCtr="0" compatLnSpc="1"/>
            <a:lstStyle/>
            <a:p>
              <a:endParaRPr lang="en-US"/>
            </a:p>
          </p:txBody>
        </p:sp>
        <p:sp>
          <p:nvSpPr>
            <p:cNvPr id="5" name="Freeform 23"/>
            <p:cNvSpPr/>
            <p:nvPr/>
          </p:nvSpPr>
          <p:spPr bwMode="auto">
            <a:xfrm>
              <a:off x="4472227" y="1202035"/>
              <a:ext cx="99776" cy="502863"/>
            </a:xfrm>
            <a:custGeom>
              <a:avLst/>
              <a:gdLst/>
              <a:ahLst/>
              <a:cxnLst>
                <a:cxn ang="0">
                  <a:pos x="25" y="0"/>
                </a:cxn>
                <a:cxn ang="0">
                  <a:pos x="25" y="0"/>
                </a:cxn>
                <a:cxn ang="0">
                  <a:pos x="24" y="0"/>
                </a:cxn>
                <a:cxn ang="0">
                  <a:pos x="24" y="34"/>
                </a:cxn>
                <a:cxn ang="0">
                  <a:pos x="24" y="34"/>
                </a:cxn>
                <a:cxn ang="0">
                  <a:pos x="23" y="35"/>
                </a:cxn>
                <a:cxn ang="0">
                  <a:pos x="21" y="37"/>
                </a:cxn>
                <a:cxn ang="0">
                  <a:pos x="21" y="69"/>
                </a:cxn>
                <a:cxn ang="0">
                  <a:pos x="19" y="69"/>
                </a:cxn>
                <a:cxn ang="0">
                  <a:pos x="19" y="69"/>
                </a:cxn>
                <a:cxn ang="0">
                  <a:pos x="17" y="69"/>
                </a:cxn>
                <a:cxn ang="0">
                  <a:pos x="16" y="70"/>
                </a:cxn>
                <a:cxn ang="0">
                  <a:pos x="14" y="72"/>
                </a:cxn>
                <a:cxn ang="0">
                  <a:pos x="14" y="73"/>
                </a:cxn>
                <a:cxn ang="0">
                  <a:pos x="14" y="73"/>
                </a:cxn>
                <a:cxn ang="0">
                  <a:pos x="15" y="76"/>
                </a:cxn>
                <a:cxn ang="0">
                  <a:pos x="12" y="76"/>
                </a:cxn>
                <a:cxn ang="0">
                  <a:pos x="12" y="76"/>
                </a:cxn>
                <a:cxn ang="0">
                  <a:pos x="8" y="77"/>
                </a:cxn>
                <a:cxn ang="0">
                  <a:pos x="6" y="78"/>
                </a:cxn>
                <a:cxn ang="0">
                  <a:pos x="5" y="80"/>
                </a:cxn>
                <a:cxn ang="0">
                  <a:pos x="4" y="83"/>
                </a:cxn>
                <a:cxn ang="0">
                  <a:pos x="4" y="88"/>
                </a:cxn>
                <a:cxn ang="0">
                  <a:pos x="4" y="88"/>
                </a:cxn>
                <a:cxn ang="0">
                  <a:pos x="5" y="91"/>
                </a:cxn>
                <a:cxn ang="0">
                  <a:pos x="5" y="91"/>
                </a:cxn>
                <a:cxn ang="0">
                  <a:pos x="3" y="92"/>
                </a:cxn>
                <a:cxn ang="0">
                  <a:pos x="1" y="93"/>
                </a:cxn>
                <a:cxn ang="0">
                  <a:pos x="0" y="95"/>
                </a:cxn>
                <a:cxn ang="0">
                  <a:pos x="0" y="98"/>
                </a:cxn>
                <a:cxn ang="0">
                  <a:pos x="0" y="98"/>
                </a:cxn>
                <a:cxn ang="0">
                  <a:pos x="2" y="111"/>
                </a:cxn>
                <a:cxn ang="0">
                  <a:pos x="4" y="120"/>
                </a:cxn>
                <a:cxn ang="0">
                  <a:pos x="5" y="124"/>
                </a:cxn>
                <a:cxn ang="0">
                  <a:pos x="7" y="126"/>
                </a:cxn>
                <a:cxn ang="0">
                  <a:pos x="25" y="126"/>
                </a:cxn>
                <a:cxn ang="0">
                  <a:pos x="25" y="0"/>
                </a:cxn>
              </a:cxnLst>
              <a:rect l="0" t="0" r="r" b="b"/>
              <a:pathLst>
                <a:path w="25" h="126">
                  <a:moveTo>
                    <a:pt x="25" y="0"/>
                  </a:moveTo>
                  <a:lnTo>
                    <a:pt x="25" y="0"/>
                  </a:lnTo>
                  <a:lnTo>
                    <a:pt x="24" y="0"/>
                  </a:lnTo>
                  <a:lnTo>
                    <a:pt x="24" y="34"/>
                  </a:lnTo>
                  <a:lnTo>
                    <a:pt x="24" y="34"/>
                  </a:lnTo>
                  <a:lnTo>
                    <a:pt x="23" y="35"/>
                  </a:lnTo>
                  <a:lnTo>
                    <a:pt x="21" y="37"/>
                  </a:lnTo>
                  <a:lnTo>
                    <a:pt x="21" y="69"/>
                  </a:lnTo>
                  <a:lnTo>
                    <a:pt x="19" y="69"/>
                  </a:lnTo>
                  <a:lnTo>
                    <a:pt x="19" y="69"/>
                  </a:lnTo>
                  <a:lnTo>
                    <a:pt x="17" y="69"/>
                  </a:lnTo>
                  <a:lnTo>
                    <a:pt x="16" y="70"/>
                  </a:lnTo>
                  <a:lnTo>
                    <a:pt x="14" y="72"/>
                  </a:lnTo>
                  <a:lnTo>
                    <a:pt x="14" y="73"/>
                  </a:lnTo>
                  <a:lnTo>
                    <a:pt x="14" y="73"/>
                  </a:lnTo>
                  <a:lnTo>
                    <a:pt x="15" y="76"/>
                  </a:lnTo>
                  <a:lnTo>
                    <a:pt x="12" y="76"/>
                  </a:lnTo>
                  <a:lnTo>
                    <a:pt x="12" y="76"/>
                  </a:lnTo>
                  <a:lnTo>
                    <a:pt x="8" y="77"/>
                  </a:lnTo>
                  <a:lnTo>
                    <a:pt x="6" y="78"/>
                  </a:lnTo>
                  <a:lnTo>
                    <a:pt x="5" y="80"/>
                  </a:lnTo>
                  <a:lnTo>
                    <a:pt x="4" y="83"/>
                  </a:lnTo>
                  <a:lnTo>
                    <a:pt x="4" y="88"/>
                  </a:lnTo>
                  <a:lnTo>
                    <a:pt x="4" y="88"/>
                  </a:lnTo>
                  <a:lnTo>
                    <a:pt x="5" y="91"/>
                  </a:lnTo>
                  <a:lnTo>
                    <a:pt x="5" y="91"/>
                  </a:lnTo>
                  <a:lnTo>
                    <a:pt x="3" y="92"/>
                  </a:lnTo>
                  <a:lnTo>
                    <a:pt x="1" y="93"/>
                  </a:lnTo>
                  <a:lnTo>
                    <a:pt x="0" y="95"/>
                  </a:lnTo>
                  <a:lnTo>
                    <a:pt x="0" y="98"/>
                  </a:lnTo>
                  <a:lnTo>
                    <a:pt x="0" y="98"/>
                  </a:lnTo>
                  <a:lnTo>
                    <a:pt x="2" y="111"/>
                  </a:lnTo>
                  <a:lnTo>
                    <a:pt x="4" y="120"/>
                  </a:lnTo>
                  <a:lnTo>
                    <a:pt x="5" y="124"/>
                  </a:lnTo>
                  <a:lnTo>
                    <a:pt x="7" y="126"/>
                  </a:lnTo>
                  <a:lnTo>
                    <a:pt x="25" y="126"/>
                  </a:lnTo>
                  <a:lnTo>
                    <a:pt x="25" y="0"/>
                  </a:lnTo>
                  <a:close/>
                </a:path>
              </a:pathLst>
            </a:custGeom>
            <a:solidFill>
              <a:schemeClr val="accent2">
                <a:lumMod val="20000"/>
                <a:lumOff val="80000"/>
              </a:schemeClr>
            </a:solidFill>
            <a:ln w="9525">
              <a:noFill/>
              <a:round/>
            </a:ln>
          </p:spPr>
          <p:txBody>
            <a:bodyPr vert="horz" wrap="square" lIns="91440" tIns="45720" rIns="91440" bIns="45720" numCol="1" anchor="t" anchorCtr="0" compatLnSpc="1"/>
            <a:lstStyle/>
            <a:p>
              <a:endParaRPr lang="en-US"/>
            </a:p>
          </p:txBody>
        </p:sp>
        <p:sp>
          <p:nvSpPr>
            <p:cNvPr id="6" name="Freeform 24"/>
            <p:cNvSpPr/>
            <p:nvPr/>
          </p:nvSpPr>
          <p:spPr bwMode="auto">
            <a:xfrm>
              <a:off x="4356487" y="1704898"/>
              <a:ext cx="215513" cy="1636301"/>
            </a:xfrm>
            <a:custGeom>
              <a:avLst/>
              <a:gdLst/>
              <a:ahLst/>
              <a:cxnLst>
                <a:cxn ang="0">
                  <a:pos x="36" y="0"/>
                </a:cxn>
                <a:cxn ang="0">
                  <a:pos x="36" y="0"/>
                </a:cxn>
                <a:cxn ang="0">
                  <a:pos x="36" y="0"/>
                </a:cxn>
                <a:cxn ang="0">
                  <a:pos x="37" y="0"/>
                </a:cxn>
                <a:cxn ang="0">
                  <a:pos x="37" y="0"/>
                </a:cxn>
                <a:cxn ang="0">
                  <a:pos x="37" y="30"/>
                </a:cxn>
                <a:cxn ang="0">
                  <a:pos x="36" y="59"/>
                </a:cxn>
                <a:cxn ang="0">
                  <a:pos x="33" y="122"/>
                </a:cxn>
                <a:cxn ang="0">
                  <a:pos x="29" y="183"/>
                </a:cxn>
                <a:cxn ang="0">
                  <a:pos x="22" y="243"/>
                </a:cxn>
                <a:cxn ang="0">
                  <a:pos x="15" y="297"/>
                </a:cxn>
                <a:cxn ang="0">
                  <a:pos x="9" y="346"/>
                </a:cxn>
                <a:cxn ang="0">
                  <a:pos x="0" y="410"/>
                </a:cxn>
                <a:cxn ang="0">
                  <a:pos x="54" y="410"/>
                </a:cxn>
                <a:cxn ang="0">
                  <a:pos x="54" y="0"/>
                </a:cxn>
                <a:cxn ang="0">
                  <a:pos x="36" y="0"/>
                </a:cxn>
              </a:cxnLst>
              <a:rect l="0" t="0" r="r" b="b"/>
              <a:pathLst>
                <a:path w="54" h="410">
                  <a:moveTo>
                    <a:pt x="36" y="0"/>
                  </a:moveTo>
                  <a:lnTo>
                    <a:pt x="36" y="0"/>
                  </a:lnTo>
                  <a:lnTo>
                    <a:pt x="36" y="0"/>
                  </a:lnTo>
                  <a:lnTo>
                    <a:pt x="37" y="0"/>
                  </a:lnTo>
                  <a:lnTo>
                    <a:pt x="37" y="0"/>
                  </a:lnTo>
                  <a:lnTo>
                    <a:pt x="37" y="30"/>
                  </a:lnTo>
                  <a:lnTo>
                    <a:pt x="36" y="59"/>
                  </a:lnTo>
                  <a:lnTo>
                    <a:pt x="33" y="122"/>
                  </a:lnTo>
                  <a:lnTo>
                    <a:pt x="29" y="183"/>
                  </a:lnTo>
                  <a:lnTo>
                    <a:pt x="22" y="243"/>
                  </a:lnTo>
                  <a:lnTo>
                    <a:pt x="15" y="297"/>
                  </a:lnTo>
                  <a:lnTo>
                    <a:pt x="9" y="346"/>
                  </a:lnTo>
                  <a:lnTo>
                    <a:pt x="0" y="410"/>
                  </a:lnTo>
                  <a:lnTo>
                    <a:pt x="54" y="410"/>
                  </a:lnTo>
                  <a:lnTo>
                    <a:pt x="54" y="0"/>
                  </a:lnTo>
                  <a:lnTo>
                    <a:pt x="36" y="0"/>
                  </a:lnTo>
                  <a:close/>
                </a:path>
              </a:pathLst>
            </a:custGeom>
            <a:solidFill>
              <a:schemeClr val="accent2">
                <a:lumMod val="60000"/>
                <a:lumOff val="40000"/>
              </a:schemeClr>
            </a:solidFill>
            <a:ln w="9525">
              <a:noFill/>
              <a:round/>
            </a:ln>
          </p:spPr>
          <p:txBody>
            <a:bodyPr vert="horz" wrap="square" lIns="91440" tIns="45720" rIns="91440" bIns="45720" numCol="1" anchor="t" anchorCtr="0" compatLnSpc="1"/>
            <a:lstStyle/>
            <a:p>
              <a:endParaRPr lang="en-US"/>
            </a:p>
          </p:txBody>
        </p:sp>
        <p:sp>
          <p:nvSpPr>
            <p:cNvPr id="7" name="Freeform 25"/>
            <p:cNvSpPr/>
            <p:nvPr/>
          </p:nvSpPr>
          <p:spPr bwMode="auto">
            <a:xfrm>
              <a:off x="3753851" y="4143386"/>
              <a:ext cx="818151" cy="574701"/>
            </a:xfrm>
            <a:custGeom>
              <a:avLst/>
              <a:gdLst/>
              <a:ahLst/>
              <a:cxnLst>
                <a:cxn ang="0">
                  <a:pos x="81" y="0"/>
                </a:cxn>
                <a:cxn ang="0">
                  <a:pos x="81" y="0"/>
                </a:cxn>
                <a:cxn ang="0">
                  <a:pos x="65" y="29"/>
                </a:cxn>
                <a:cxn ang="0">
                  <a:pos x="51" y="56"/>
                </a:cxn>
                <a:cxn ang="0">
                  <a:pos x="25" y="102"/>
                </a:cxn>
                <a:cxn ang="0">
                  <a:pos x="6" y="133"/>
                </a:cxn>
                <a:cxn ang="0">
                  <a:pos x="0" y="144"/>
                </a:cxn>
                <a:cxn ang="0">
                  <a:pos x="82" y="144"/>
                </a:cxn>
                <a:cxn ang="0">
                  <a:pos x="86" y="144"/>
                </a:cxn>
                <a:cxn ang="0">
                  <a:pos x="86" y="144"/>
                </a:cxn>
                <a:cxn ang="0">
                  <a:pos x="86" y="133"/>
                </a:cxn>
                <a:cxn ang="0">
                  <a:pos x="88" y="122"/>
                </a:cxn>
                <a:cxn ang="0">
                  <a:pos x="92" y="111"/>
                </a:cxn>
                <a:cxn ang="0">
                  <a:pos x="96" y="101"/>
                </a:cxn>
                <a:cxn ang="0">
                  <a:pos x="100" y="92"/>
                </a:cxn>
                <a:cxn ang="0">
                  <a:pos x="107" y="82"/>
                </a:cxn>
                <a:cxn ang="0">
                  <a:pos x="114" y="75"/>
                </a:cxn>
                <a:cxn ang="0">
                  <a:pos x="121" y="67"/>
                </a:cxn>
                <a:cxn ang="0">
                  <a:pos x="130" y="59"/>
                </a:cxn>
                <a:cxn ang="0">
                  <a:pos x="139" y="54"/>
                </a:cxn>
                <a:cxn ang="0">
                  <a:pos x="149" y="48"/>
                </a:cxn>
                <a:cxn ang="0">
                  <a:pos x="159" y="44"/>
                </a:cxn>
                <a:cxn ang="0">
                  <a:pos x="170" y="40"/>
                </a:cxn>
                <a:cxn ang="0">
                  <a:pos x="181" y="37"/>
                </a:cxn>
                <a:cxn ang="0">
                  <a:pos x="193" y="35"/>
                </a:cxn>
                <a:cxn ang="0">
                  <a:pos x="205" y="35"/>
                </a:cxn>
                <a:cxn ang="0">
                  <a:pos x="205" y="35"/>
                </a:cxn>
                <a:cxn ang="0">
                  <a:pos x="205" y="35"/>
                </a:cxn>
                <a:cxn ang="0">
                  <a:pos x="205" y="0"/>
                </a:cxn>
                <a:cxn ang="0">
                  <a:pos x="81" y="0"/>
                </a:cxn>
              </a:cxnLst>
              <a:rect l="0" t="0" r="r" b="b"/>
              <a:pathLst>
                <a:path w="205" h="144">
                  <a:moveTo>
                    <a:pt x="81" y="0"/>
                  </a:moveTo>
                  <a:lnTo>
                    <a:pt x="81" y="0"/>
                  </a:lnTo>
                  <a:lnTo>
                    <a:pt x="65" y="29"/>
                  </a:lnTo>
                  <a:lnTo>
                    <a:pt x="51" y="56"/>
                  </a:lnTo>
                  <a:lnTo>
                    <a:pt x="25" y="102"/>
                  </a:lnTo>
                  <a:lnTo>
                    <a:pt x="6" y="133"/>
                  </a:lnTo>
                  <a:lnTo>
                    <a:pt x="0" y="144"/>
                  </a:lnTo>
                  <a:lnTo>
                    <a:pt x="82" y="144"/>
                  </a:lnTo>
                  <a:lnTo>
                    <a:pt x="86" y="144"/>
                  </a:lnTo>
                  <a:lnTo>
                    <a:pt x="86" y="144"/>
                  </a:lnTo>
                  <a:lnTo>
                    <a:pt x="86" y="133"/>
                  </a:lnTo>
                  <a:lnTo>
                    <a:pt x="88" y="122"/>
                  </a:lnTo>
                  <a:lnTo>
                    <a:pt x="92" y="111"/>
                  </a:lnTo>
                  <a:lnTo>
                    <a:pt x="96" y="101"/>
                  </a:lnTo>
                  <a:lnTo>
                    <a:pt x="100" y="92"/>
                  </a:lnTo>
                  <a:lnTo>
                    <a:pt x="107" y="82"/>
                  </a:lnTo>
                  <a:lnTo>
                    <a:pt x="114" y="75"/>
                  </a:lnTo>
                  <a:lnTo>
                    <a:pt x="121" y="67"/>
                  </a:lnTo>
                  <a:lnTo>
                    <a:pt x="130" y="59"/>
                  </a:lnTo>
                  <a:lnTo>
                    <a:pt x="139" y="54"/>
                  </a:lnTo>
                  <a:lnTo>
                    <a:pt x="149" y="48"/>
                  </a:lnTo>
                  <a:lnTo>
                    <a:pt x="159" y="44"/>
                  </a:lnTo>
                  <a:lnTo>
                    <a:pt x="170" y="40"/>
                  </a:lnTo>
                  <a:lnTo>
                    <a:pt x="181" y="37"/>
                  </a:lnTo>
                  <a:lnTo>
                    <a:pt x="193" y="35"/>
                  </a:lnTo>
                  <a:lnTo>
                    <a:pt x="205" y="35"/>
                  </a:lnTo>
                  <a:lnTo>
                    <a:pt x="205" y="35"/>
                  </a:lnTo>
                  <a:lnTo>
                    <a:pt x="205" y="35"/>
                  </a:lnTo>
                  <a:lnTo>
                    <a:pt x="205" y="0"/>
                  </a:lnTo>
                  <a:lnTo>
                    <a:pt x="81" y="0"/>
                  </a:lnTo>
                  <a:close/>
                </a:path>
              </a:pathLst>
            </a:custGeom>
            <a:solidFill>
              <a:schemeClr val="accent2">
                <a:lumMod val="50000"/>
              </a:schemeClr>
            </a:solidFill>
            <a:ln w="9525">
              <a:noFill/>
              <a:round/>
            </a:ln>
          </p:spPr>
          <p:txBody>
            <a:bodyPr vert="horz" wrap="square" lIns="91440" tIns="45720" rIns="91440" bIns="45720" numCol="1" anchor="t" anchorCtr="0" compatLnSpc="1"/>
            <a:lstStyle/>
            <a:p>
              <a:endParaRPr lang="en-US"/>
            </a:p>
          </p:txBody>
        </p:sp>
        <p:sp>
          <p:nvSpPr>
            <p:cNvPr id="8" name="Freeform 26"/>
            <p:cNvSpPr/>
            <p:nvPr/>
          </p:nvSpPr>
          <p:spPr bwMode="auto">
            <a:xfrm>
              <a:off x="4077119" y="3975765"/>
              <a:ext cx="494881" cy="167621"/>
            </a:xfrm>
            <a:custGeom>
              <a:avLst/>
              <a:gdLst/>
              <a:ahLst/>
              <a:cxnLst>
                <a:cxn ang="0">
                  <a:pos x="124" y="3"/>
                </a:cxn>
                <a:cxn ang="0">
                  <a:pos x="124" y="3"/>
                </a:cxn>
                <a:cxn ang="0">
                  <a:pos x="79" y="3"/>
                </a:cxn>
                <a:cxn ang="0">
                  <a:pos x="79" y="3"/>
                </a:cxn>
                <a:cxn ang="0">
                  <a:pos x="79" y="0"/>
                </a:cxn>
                <a:cxn ang="0">
                  <a:pos x="19" y="0"/>
                </a:cxn>
                <a:cxn ang="0">
                  <a:pos x="19" y="0"/>
                </a:cxn>
                <a:cxn ang="0">
                  <a:pos x="18" y="2"/>
                </a:cxn>
                <a:cxn ang="0">
                  <a:pos x="0" y="2"/>
                </a:cxn>
                <a:cxn ang="0">
                  <a:pos x="0" y="41"/>
                </a:cxn>
                <a:cxn ang="0">
                  <a:pos x="0" y="41"/>
                </a:cxn>
                <a:cxn ang="0">
                  <a:pos x="0" y="42"/>
                </a:cxn>
                <a:cxn ang="0">
                  <a:pos x="124" y="42"/>
                </a:cxn>
                <a:cxn ang="0">
                  <a:pos x="124" y="3"/>
                </a:cxn>
              </a:cxnLst>
              <a:rect l="0" t="0" r="r" b="b"/>
              <a:pathLst>
                <a:path w="124" h="42">
                  <a:moveTo>
                    <a:pt x="124" y="3"/>
                  </a:moveTo>
                  <a:lnTo>
                    <a:pt x="124" y="3"/>
                  </a:lnTo>
                  <a:lnTo>
                    <a:pt x="79" y="3"/>
                  </a:lnTo>
                  <a:lnTo>
                    <a:pt x="79" y="3"/>
                  </a:lnTo>
                  <a:lnTo>
                    <a:pt x="79" y="0"/>
                  </a:lnTo>
                  <a:lnTo>
                    <a:pt x="19" y="0"/>
                  </a:lnTo>
                  <a:lnTo>
                    <a:pt x="19" y="0"/>
                  </a:lnTo>
                  <a:lnTo>
                    <a:pt x="18" y="2"/>
                  </a:lnTo>
                  <a:lnTo>
                    <a:pt x="0" y="2"/>
                  </a:lnTo>
                  <a:lnTo>
                    <a:pt x="0" y="41"/>
                  </a:lnTo>
                  <a:lnTo>
                    <a:pt x="0" y="41"/>
                  </a:lnTo>
                  <a:lnTo>
                    <a:pt x="0" y="42"/>
                  </a:lnTo>
                  <a:lnTo>
                    <a:pt x="124" y="42"/>
                  </a:lnTo>
                  <a:lnTo>
                    <a:pt x="124" y="3"/>
                  </a:lnTo>
                  <a:close/>
                </a:path>
              </a:pathLst>
            </a:custGeom>
            <a:solidFill>
              <a:schemeClr val="accent2">
                <a:lumMod val="75000"/>
              </a:schemeClr>
            </a:solidFill>
            <a:ln w="9525">
              <a:noFill/>
              <a:round/>
            </a:ln>
          </p:spPr>
          <p:txBody>
            <a:bodyPr vert="horz" wrap="square" lIns="91440" tIns="45720" rIns="91440" bIns="45720" numCol="1" anchor="t" anchorCtr="0" compatLnSpc="1"/>
            <a:lstStyle/>
            <a:p>
              <a:endParaRPr lang="en-US"/>
            </a:p>
          </p:txBody>
        </p:sp>
        <p:sp>
          <p:nvSpPr>
            <p:cNvPr id="9" name="Freeform 27"/>
            <p:cNvSpPr/>
            <p:nvPr/>
          </p:nvSpPr>
          <p:spPr bwMode="auto">
            <a:xfrm>
              <a:off x="4572000" y="3975765"/>
              <a:ext cx="498873" cy="167621"/>
            </a:xfrm>
            <a:custGeom>
              <a:avLst/>
              <a:gdLst/>
              <a:ahLst/>
              <a:cxnLst>
                <a:cxn ang="0">
                  <a:pos x="125" y="40"/>
                </a:cxn>
                <a:cxn ang="0">
                  <a:pos x="125" y="2"/>
                </a:cxn>
                <a:cxn ang="0">
                  <a:pos x="106" y="2"/>
                </a:cxn>
                <a:cxn ang="0">
                  <a:pos x="106" y="2"/>
                </a:cxn>
                <a:cxn ang="0">
                  <a:pos x="106" y="0"/>
                </a:cxn>
                <a:cxn ang="0">
                  <a:pos x="46" y="0"/>
                </a:cxn>
                <a:cxn ang="0">
                  <a:pos x="46" y="0"/>
                </a:cxn>
                <a:cxn ang="0">
                  <a:pos x="47" y="3"/>
                </a:cxn>
                <a:cxn ang="0">
                  <a:pos x="1" y="3"/>
                </a:cxn>
                <a:cxn ang="0">
                  <a:pos x="0" y="3"/>
                </a:cxn>
                <a:cxn ang="0">
                  <a:pos x="0" y="42"/>
                </a:cxn>
                <a:cxn ang="0">
                  <a:pos x="125" y="42"/>
                </a:cxn>
                <a:cxn ang="0">
                  <a:pos x="125" y="42"/>
                </a:cxn>
                <a:cxn ang="0">
                  <a:pos x="125" y="40"/>
                </a:cxn>
                <a:cxn ang="0">
                  <a:pos x="125" y="40"/>
                </a:cxn>
              </a:cxnLst>
              <a:rect l="0" t="0" r="r" b="b"/>
              <a:pathLst>
                <a:path w="125" h="42">
                  <a:moveTo>
                    <a:pt x="125" y="40"/>
                  </a:moveTo>
                  <a:lnTo>
                    <a:pt x="125" y="2"/>
                  </a:lnTo>
                  <a:lnTo>
                    <a:pt x="106" y="2"/>
                  </a:lnTo>
                  <a:lnTo>
                    <a:pt x="106" y="2"/>
                  </a:lnTo>
                  <a:lnTo>
                    <a:pt x="106" y="0"/>
                  </a:lnTo>
                  <a:lnTo>
                    <a:pt x="46" y="0"/>
                  </a:lnTo>
                  <a:lnTo>
                    <a:pt x="46" y="0"/>
                  </a:lnTo>
                  <a:lnTo>
                    <a:pt x="47" y="3"/>
                  </a:lnTo>
                  <a:lnTo>
                    <a:pt x="1" y="3"/>
                  </a:lnTo>
                  <a:lnTo>
                    <a:pt x="0" y="3"/>
                  </a:lnTo>
                  <a:lnTo>
                    <a:pt x="0" y="42"/>
                  </a:lnTo>
                  <a:lnTo>
                    <a:pt x="125" y="42"/>
                  </a:lnTo>
                  <a:lnTo>
                    <a:pt x="125" y="42"/>
                  </a:lnTo>
                  <a:lnTo>
                    <a:pt x="125" y="40"/>
                  </a:lnTo>
                  <a:lnTo>
                    <a:pt x="125" y="40"/>
                  </a:lnTo>
                  <a:close/>
                </a:path>
              </a:pathLst>
            </a:custGeom>
            <a:solidFill>
              <a:schemeClr val="accent2">
                <a:lumMod val="50000"/>
              </a:schemeClr>
            </a:solidFill>
            <a:ln w="9525">
              <a:noFill/>
              <a:round/>
            </a:ln>
          </p:spPr>
          <p:txBody>
            <a:bodyPr vert="horz" wrap="square" lIns="91440" tIns="45720" rIns="91440" bIns="45720" numCol="1" anchor="t" anchorCtr="0" compatLnSpc="1"/>
            <a:lstStyle/>
            <a:p>
              <a:endParaRPr lang="en-US"/>
            </a:p>
          </p:txBody>
        </p:sp>
        <p:sp>
          <p:nvSpPr>
            <p:cNvPr id="10" name="Freeform 28"/>
            <p:cNvSpPr/>
            <p:nvPr/>
          </p:nvSpPr>
          <p:spPr bwMode="auto">
            <a:xfrm>
              <a:off x="4572000" y="4143386"/>
              <a:ext cx="822141" cy="574701"/>
            </a:xfrm>
            <a:custGeom>
              <a:avLst/>
              <a:gdLst/>
              <a:ahLst/>
              <a:cxnLst>
                <a:cxn ang="0">
                  <a:pos x="125" y="0"/>
                </a:cxn>
                <a:cxn ang="0">
                  <a:pos x="0" y="0"/>
                </a:cxn>
                <a:cxn ang="0">
                  <a:pos x="0" y="35"/>
                </a:cxn>
                <a:cxn ang="0">
                  <a:pos x="0" y="35"/>
                </a:cxn>
                <a:cxn ang="0">
                  <a:pos x="1" y="35"/>
                </a:cxn>
                <a:cxn ang="0">
                  <a:pos x="1" y="35"/>
                </a:cxn>
                <a:cxn ang="0">
                  <a:pos x="1" y="35"/>
                </a:cxn>
                <a:cxn ang="0">
                  <a:pos x="1" y="35"/>
                </a:cxn>
                <a:cxn ang="0">
                  <a:pos x="13" y="35"/>
                </a:cxn>
                <a:cxn ang="0">
                  <a:pos x="24" y="37"/>
                </a:cxn>
                <a:cxn ang="0">
                  <a:pos x="36" y="40"/>
                </a:cxn>
                <a:cxn ang="0">
                  <a:pos x="46" y="43"/>
                </a:cxn>
                <a:cxn ang="0">
                  <a:pos x="57" y="48"/>
                </a:cxn>
                <a:cxn ang="0">
                  <a:pos x="67" y="54"/>
                </a:cxn>
                <a:cxn ang="0">
                  <a:pos x="75" y="59"/>
                </a:cxn>
                <a:cxn ang="0">
                  <a:pos x="84" y="67"/>
                </a:cxn>
                <a:cxn ang="0">
                  <a:pos x="92" y="75"/>
                </a:cxn>
                <a:cxn ang="0">
                  <a:pos x="99" y="82"/>
                </a:cxn>
                <a:cxn ang="0">
                  <a:pos x="105" y="92"/>
                </a:cxn>
                <a:cxn ang="0">
                  <a:pos x="109" y="101"/>
                </a:cxn>
                <a:cxn ang="0">
                  <a:pos x="114" y="111"/>
                </a:cxn>
                <a:cxn ang="0">
                  <a:pos x="117" y="122"/>
                </a:cxn>
                <a:cxn ang="0">
                  <a:pos x="119" y="133"/>
                </a:cxn>
                <a:cxn ang="0">
                  <a:pos x="120" y="144"/>
                </a:cxn>
                <a:cxn ang="0">
                  <a:pos x="126" y="144"/>
                </a:cxn>
                <a:cxn ang="0">
                  <a:pos x="206" y="144"/>
                </a:cxn>
                <a:cxn ang="0">
                  <a:pos x="206" y="144"/>
                </a:cxn>
                <a:cxn ang="0">
                  <a:pos x="199" y="133"/>
                </a:cxn>
                <a:cxn ang="0">
                  <a:pos x="181" y="102"/>
                </a:cxn>
                <a:cxn ang="0">
                  <a:pos x="154" y="56"/>
                </a:cxn>
                <a:cxn ang="0">
                  <a:pos x="140" y="29"/>
                </a:cxn>
                <a:cxn ang="0">
                  <a:pos x="125" y="0"/>
                </a:cxn>
                <a:cxn ang="0">
                  <a:pos x="125" y="0"/>
                </a:cxn>
              </a:cxnLst>
              <a:rect l="0" t="0" r="r" b="b"/>
              <a:pathLst>
                <a:path w="206" h="144">
                  <a:moveTo>
                    <a:pt x="125" y="0"/>
                  </a:moveTo>
                  <a:lnTo>
                    <a:pt x="0" y="0"/>
                  </a:lnTo>
                  <a:lnTo>
                    <a:pt x="0" y="35"/>
                  </a:lnTo>
                  <a:lnTo>
                    <a:pt x="0" y="35"/>
                  </a:lnTo>
                  <a:lnTo>
                    <a:pt x="1" y="35"/>
                  </a:lnTo>
                  <a:lnTo>
                    <a:pt x="1" y="35"/>
                  </a:lnTo>
                  <a:lnTo>
                    <a:pt x="1" y="35"/>
                  </a:lnTo>
                  <a:lnTo>
                    <a:pt x="1" y="35"/>
                  </a:lnTo>
                  <a:lnTo>
                    <a:pt x="13" y="35"/>
                  </a:lnTo>
                  <a:lnTo>
                    <a:pt x="24" y="37"/>
                  </a:lnTo>
                  <a:lnTo>
                    <a:pt x="36" y="40"/>
                  </a:lnTo>
                  <a:lnTo>
                    <a:pt x="46" y="43"/>
                  </a:lnTo>
                  <a:lnTo>
                    <a:pt x="57" y="48"/>
                  </a:lnTo>
                  <a:lnTo>
                    <a:pt x="67" y="54"/>
                  </a:lnTo>
                  <a:lnTo>
                    <a:pt x="75" y="59"/>
                  </a:lnTo>
                  <a:lnTo>
                    <a:pt x="84" y="67"/>
                  </a:lnTo>
                  <a:lnTo>
                    <a:pt x="92" y="75"/>
                  </a:lnTo>
                  <a:lnTo>
                    <a:pt x="99" y="82"/>
                  </a:lnTo>
                  <a:lnTo>
                    <a:pt x="105" y="92"/>
                  </a:lnTo>
                  <a:lnTo>
                    <a:pt x="109" y="101"/>
                  </a:lnTo>
                  <a:lnTo>
                    <a:pt x="114" y="111"/>
                  </a:lnTo>
                  <a:lnTo>
                    <a:pt x="117" y="122"/>
                  </a:lnTo>
                  <a:lnTo>
                    <a:pt x="119" y="133"/>
                  </a:lnTo>
                  <a:lnTo>
                    <a:pt x="120" y="144"/>
                  </a:lnTo>
                  <a:lnTo>
                    <a:pt x="126" y="144"/>
                  </a:lnTo>
                  <a:lnTo>
                    <a:pt x="206" y="144"/>
                  </a:lnTo>
                  <a:lnTo>
                    <a:pt x="206" y="144"/>
                  </a:lnTo>
                  <a:lnTo>
                    <a:pt x="199" y="133"/>
                  </a:lnTo>
                  <a:lnTo>
                    <a:pt x="181" y="102"/>
                  </a:lnTo>
                  <a:lnTo>
                    <a:pt x="154" y="56"/>
                  </a:lnTo>
                  <a:lnTo>
                    <a:pt x="140" y="29"/>
                  </a:lnTo>
                  <a:lnTo>
                    <a:pt x="125" y="0"/>
                  </a:lnTo>
                  <a:lnTo>
                    <a:pt x="125" y="0"/>
                  </a:lnTo>
                  <a:close/>
                </a:path>
              </a:pathLst>
            </a:custGeom>
            <a:solidFill>
              <a:schemeClr val="accent2">
                <a:lumMod val="75000"/>
              </a:schemeClr>
            </a:solidFill>
            <a:ln w="9525">
              <a:noFill/>
              <a:round/>
            </a:ln>
          </p:spPr>
          <p:txBody>
            <a:bodyPr vert="horz" wrap="square" lIns="91440" tIns="45720" rIns="91440" bIns="45720" numCol="1" anchor="t" anchorCtr="0" compatLnSpc="1"/>
            <a:lstStyle/>
            <a:p>
              <a:endParaRPr lang="en-US"/>
            </a:p>
          </p:txBody>
        </p:sp>
        <p:sp>
          <p:nvSpPr>
            <p:cNvPr id="11" name="Freeform 29"/>
            <p:cNvSpPr/>
            <p:nvPr/>
          </p:nvSpPr>
          <p:spPr bwMode="auto">
            <a:xfrm>
              <a:off x="4572000" y="1202035"/>
              <a:ext cx="103765" cy="502863"/>
            </a:xfrm>
            <a:custGeom>
              <a:avLst/>
              <a:gdLst/>
              <a:ahLst/>
              <a:cxnLst>
                <a:cxn ang="0">
                  <a:pos x="26" y="98"/>
                </a:cxn>
                <a:cxn ang="0">
                  <a:pos x="26" y="98"/>
                </a:cxn>
                <a:cxn ang="0">
                  <a:pos x="26" y="95"/>
                </a:cxn>
                <a:cxn ang="0">
                  <a:pos x="25" y="93"/>
                </a:cxn>
                <a:cxn ang="0">
                  <a:pos x="23" y="92"/>
                </a:cxn>
                <a:cxn ang="0">
                  <a:pos x="21" y="91"/>
                </a:cxn>
                <a:cxn ang="0">
                  <a:pos x="21" y="91"/>
                </a:cxn>
                <a:cxn ang="0">
                  <a:pos x="22" y="88"/>
                </a:cxn>
                <a:cxn ang="0">
                  <a:pos x="22" y="83"/>
                </a:cxn>
                <a:cxn ang="0">
                  <a:pos x="22" y="83"/>
                </a:cxn>
                <a:cxn ang="0">
                  <a:pos x="22" y="80"/>
                </a:cxn>
                <a:cxn ang="0">
                  <a:pos x="19" y="78"/>
                </a:cxn>
                <a:cxn ang="0">
                  <a:pos x="17" y="77"/>
                </a:cxn>
                <a:cxn ang="0">
                  <a:pos x="14" y="76"/>
                </a:cxn>
                <a:cxn ang="0">
                  <a:pos x="12" y="76"/>
                </a:cxn>
                <a:cxn ang="0">
                  <a:pos x="12" y="76"/>
                </a:cxn>
                <a:cxn ang="0">
                  <a:pos x="12" y="73"/>
                </a:cxn>
                <a:cxn ang="0">
                  <a:pos x="12" y="73"/>
                </a:cxn>
                <a:cxn ang="0">
                  <a:pos x="12" y="72"/>
                </a:cxn>
                <a:cxn ang="0">
                  <a:pos x="11" y="70"/>
                </a:cxn>
                <a:cxn ang="0">
                  <a:pos x="9" y="69"/>
                </a:cxn>
                <a:cxn ang="0">
                  <a:pos x="6" y="69"/>
                </a:cxn>
                <a:cxn ang="0">
                  <a:pos x="4" y="69"/>
                </a:cxn>
                <a:cxn ang="0">
                  <a:pos x="4" y="37"/>
                </a:cxn>
                <a:cxn ang="0">
                  <a:pos x="4" y="37"/>
                </a:cxn>
                <a:cxn ang="0">
                  <a:pos x="3" y="35"/>
                </a:cxn>
                <a:cxn ang="0">
                  <a:pos x="2" y="34"/>
                </a:cxn>
                <a:cxn ang="0">
                  <a:pos x="2" y="0"/>
                </a:cxn>
                <a:cxn ang="0">
                  <a:pos x="1" y="0"/>
                </a:cxn>
                <a:cxn ang="0">
                  <a:pos x="0" y="0"/>
                </a:cxn>
                <a:cxn ang="0">
                  <a:pos x="0" y="126"/>
                </a:cxn>
                <a:cxn ang="0">
                  <a:pos x="19" y="126"/>
                </a:cxn>
                <a:cxn ang="0">
                  <a:pos x="19" y="126"/>
                </a:cxn>
                <a:cxn ang="0">
                  <a:pos x="21" y="124"/>
                </a:cxn>
                <a:cxn ang="0">
                  <a:pos x="22" y="120"/>
                </a:cxn>
                <a:cxn ang="0">
                  <a:pos x="24" y="111"/>
                </a:cxn>
                <a:cxn ang="0">
                  <a:pos x="26" y="98"/>
                </a:cxn>
                <a:cxn ang="0">
                  <a:pos x="26" y="98"/>
                </a:cxn>
              </a:cxnLst>
              <a:rect l="0" t="0" r="r" b="b"/>
              <a:pathLst>
                <a:path w="26" h="126">
                  <a:moveTo>
                    <a:pt x="26" y="98"/>
                  </a:moveTo>
                  <a:lnTo>
                    <a:pt x="26" y="98"/>
                  </a:lnTo>
                  <a:lnTo>
                    <a:pt x="26" y="95"/>
                  </a:lnTo>
                  <a:lnTo>
                    <a:pt x="25" y="93"/>
                  </a:lnTo>
                  <a:lnTo>
                    <a:pt x="23" y="92"/>
                  </a:lnTo>
                  <a:lnTo>
                    <a:pt x="21" y="91"/>
                  </a:lnTo>
                  <a:lnTo>
                    <a:pt x="21" y="91"/>
                  </a:lnTo>
                  <a:lnTo>
                    <a:pt x="22" y="88"/>
                  </a:lnTo>
                  <a:lnTo>
                    <a:pt x="22" y="83"/>
                  </a:lnTo>
                  <a:lnTo>
                    <a:pt x="22" y="83"/>
                  </a:lnTo>
                  <a:lnTo>
                    <a:pt x="22" y="80"/>
                  </a:lnTo>
                  <a:lnTo>
                    <a:pt x="19" y="78"/>
                  </a:lnTo>
                  <a:lnTo>
                    <a:pt x="17" y="77"/>
                  </a:lnTo>
                  <a:lnTo>
                    <a:pt x="14" y="76"/>
                  </a:lnTo>
                  <a:lnTo>
                    <a:pt x="12" y="76"/>
                  </a:lnTo>
                  <a:lnTo>
                    <a:pt x="12" y="76"/>
                  </a:lnTo>
                  <a:lnTo>
                    <a:pt x="12" y="73"/>
                  </a:lnTo>
                  <a:lnTo>
                    <a:pt x="12" y="73"/>
                  </a:lnTo>
                  <a:lnTo>
                    <a:pt x="12" y="72"/>
                  </a:lnTo>
                  <a:lnTo>
                    <a:pt x="11" y="70"/>
                  </a:lnTo>
                  <a:lnTo>
                    <a:pt x="9" y="69"/>
                  </a:lnTo>
                  <a:lnTo>
                    <a:pt x="6" y="69"/>
                  </a:lnTo>
                  <a:lnTo>
                    <a:pt x="4" y="69"/>
                  </a:lnTo>
                  <a:lnTo>
                    <a:pt x="4" y="37"/>
                  </a:lnTo>
                  <a:lnTo>
                    <a:pt x="4" y="37"/>
                  </a:lnTo>
                  <a:lnTo>
                    <a:pt x="3" y="35"/>
                  </a:lnTo>
                  <a:lnTo>
                    <a:pt x="2" y="34"/>
                  </a:lnTo>
                  <a:lnTo>
                    <a:pt x="2" y="0"/>
                  </a:lnTo>
                  <a:lnTo>
                    <a:pt x="1" y="0"/>
                  </a:lnTo>
                  <a:lnTo>
                    <a:pt x="0" y="0"/>
                  </a:lnTo>
                  <a:lnTo>
                    <a:pt x="0" y="126"/>
                  </a:lnTo>
                  <a:lnTo>
                    <a:pt x="19" y="126"/>
                  </a:lnTo>
                  <a:lnTo>
                    <a:pt x="19" y="126"/>
                  </a:lnTo>
                  <a:lnTo>
                    <a:pt x="21" y="124"/>
                  </a:lnTo>
                  <a:lnTo>
                    <a:pt x="22" y="120"/>
                  </a:lnTo>
                  <a:lnTo>
                    <a:pt x="24" y="111"/>
                  </a:lnTo>
                  <a:lnTo>
                    <a:pt x="26" y="98"/>
                  </a:lnTo>
                  <a:lnTo>
                    <a:pt x="26" y="98"/>
                  </a:lnTo>
                  <a:close/>
                </a:path>
              </a:pathLst>
            </a:custGeom>
            <a:solidFill>
              <a:schemeClr val="accent2">
                <a:lumMod val="40000"/>
                <a:lumOff val="60000"/>
              </a:schemeClr>
            </a:solidFill>
            <a:ln w="9525">
              <a:noFill/>
              <a:round/>
            </a:ln>
          </p:spPr>
          <p:txBody>
            <a:bodyPr vert="horz" wrap="square" lIns="91440" tIns="45720" rIns="91440" bIns="45720" numCol="1" anchor="t" anchorCtr="0" compatLnSpc="1"/>
            <a:lstStyle/>
            <a:p>
              <a:endParaRPr lang="en-US"/>
            </a:p>
          </p:txBody>
        </p:sp>
        <p:sp>
          <p:nvSpPr>
            <p:cNvPr id="12" name="Freeform 30"/>
            <p:cNvSpPr/>
            <p:nvPr/>
          </p:nvSpPr>
          <p:spPr bwMode="auto">
            <a:xfrm>
              <a:off x="4572000" y="1704898"/>
              <a:ext cx="223495" cy="1636301"/>
            </a:xfrm>
            <a:custGeom>
              <a:avLst/>
              <a:gdLst/>
              <a:ahLst/>
              <a:cxnLst>
                <a:cxn ang="0">
                  <a:pos x="56" y="410"/>
                </a:cxn>
                <a:cxn ang="0">
                  <a:pos x="56" y="410"/>
                </a:cxn>
                <a:cxn ang="0">
                  <a:pos x="46" y="346"/>
                </a:cxn>
                <a:cxn ang="0">
                  <a:pos x="39" y="297"/>
                </a:cxn>
                <a:cxn ang="0">
                  <a:pos x="33" y="243"/>
                </a:cxn>
                <a:cxn ang="0">
                  <a:pos x="26" y="183"/>
                </a:cxn>
                <a:cxn ang="0">
                  <a:pos x="22" y="122"/>
                </a:cxn>
                <a:cxn ang="0">
                  <a:pos x="18" y="59"/>
                </a:cxn>
                <a:cxn ang="0">
                  <a:pos x="17" y="30"/>
                </a:cxn>
                <a:cxn ang="0">
                  <a:pos x="17" y="0"/>
                </a:cxn>
                <a:cxn ang="0">
                  <a:pos x="18" y="0"/>
                </a:cxn>
                <a:cxn ang="0">
                  <a:pos x="18" y="0"/>
                </a:cxn>
                <a:cxn ang="0">
                  <a:pos x="19" y="0"/>
                </a:cxn>
                <a:cxn ang="0">
                  <a:pos x="0" y="0"/>
                </a:cxn>
                <a:cxn ang="0">
                  <a:pos x="0" y="410"/>
                </a:cxn>
                <a:cxn ang="0">
                  <a:pos x="56" y="410"/>
                </a:cxn>
              </a:cxnLst>
              <a:rect l="0" t="0" r="r" b="b"/>
              <a:pathLst>
                <a:path w="56" h="410">
                  <a:moveTo>
                    <a:pt x="56" y="410"/>
                  </a:moveTo>
                  <a:lnTo>
                    <a:pt x="56" y="410"/>
                  </a:lnTo>
                  <a:lnTo>
                    <a:pt x="46" y="346"/>
                  </a:lnTo>
                  <a:lnTo>
                    <a:pt x="39" y="297"/>
                  </a:lnTo>
                  <a:lnTo>
                    <a:pt x="33" y="243"/>
                  </a:lnTo>
                  <a:lnTo>
                    <a:pt x="26" y="183"/>
                  </a:lnTo>
                  <a:lnTo>
                    <a:pt x="22" y="122"/>
                  </a:lnTo>
                  <a:lnTo>
                    <a:pt x="18" y="59"/>
                  </a:lnTo>
                  <a:lnTo>
                    <a:pt x="17" y="30"/>
                  </a:lnTo>
                  <a:lnTo>
                    <a:pt x="17" y="0"/>
                  </a:lnTo>
                  <a:lnTo>
                    <a:pt x="18" y="0"/>
                  </a:lnTo>
                  <a:lnTo>
                    <a:pt x="18" y="0"/>
                  </a:lnTo>
                  <a:lnTo>
                    <a:pt x="19" y="0"/>
                  </a:lnTo>
                  <a:lnTo>
                    <a:pt x="0" y="0"/>
                  </a:lnTo>
                  <a:lnTo>
                    <a:pt x="0" y="410"/>
                  </a:lnTo>
                  <a:lnTo>
                    <a:pt x="56" y="410"/>
                  </a:lnTo>
                  <a:close/>
                </a:path>
              </a:pathLst>
            </a:custGeom>
            <a:solidFill>
              <a:schemeClr val="accent2"/>
            </a:solidFill>
            <a:ln w="9525">
              <a:noFill/>
              <a:round/>
            </a:ln>
          </p:spPr>
          <p:txBody>
            <a:bodyPr vert="horz" wrap="square" lIns="91440" tIns="45720" rIns="91440" bIns="45720" numCol="1" anchor="t" anchorCtr="0" compatLnSpc="1"/>
            <a:lstStyle/>
            <a:p>
              <a:endParaRPr lang="en-US"/>
            </a:p>
          </p:txBody>
        </p:sp>
        <p:sp>
          <p:nvSpPr>
            <p:cNvPr id="13" name="Freeform 31"/>
            <p:cNvSpPr/>
            <p:nvPr/>
          </p:nvSpPr>
          <p:spPr bwMode="auto">
            <a:xfrm>
              <a:off x="4572000" y="3341199"/>
              <a:ext cx="279368" cy="83812"/>
            </a:xfrm>
            <a:custGeom>
              <a:avLst/>
              <a:gdLst/>
              <a:ahLst/>
              <a:cxnLst>
                <a:cxn ang="0">
                  <a:pos x="70" y="8"/>
                </a:cxn>
                <a:cxn ang="0">
                  <a:pos x="70" y="8"/>
                </a:cxn>
                <a:cxn ang="0">
                  <a:pos x="69" y="6"/>
                </a:cxn>
                <a:cxn ang="0">
                  <a:pos x="68" y="4"/>
                </a:cxn>
                <a:cxn ang="0">
                  <a:pos x="66" y="3"/>
                </a:cxn>
                <a:cxn ang="0">
                  <a:pos x="62" y="2"/>
                </a:cxn>
                <a:cxn ang="0">
                  <a:pos x="56" y="2"/>
                </a:cxn>
                <a:cxn ang="0">
                  <a:pos x="56" y="2"/>
                </a:cxn>
                <a:cxn ang="0">
                  <a:pos x="56" y="0"/>
                </a:cxn>
                <a:cxn ang="0">
                  <a:pos x="0" y="0"/>
                </a:cxn>
                <a:cxn ang="0">
                  <a:pos x="0" y="21"/>
                </a:cxn>
                <a:cxn ang="0">
                  <a:pos x="63" y="21"/>
                </a:cxn>
                <a:cxn ang="0">
                  <a:pos x="63" y="21"/>
                </a:cxn>
                <a:cxn ang="0">
                  <a:pos x="67" y="18"/>
                </a:cxn>
                <a:cxn ang="0">
                  <a:pos x="68" y="14"/>
                </a:cxn>
                <a:cxn ang="0">
                  <a:pos x="70" y="8"/>
                </a:cxn>
                <a:cxn ang="0">
                  <a:pos x="70" y="8"/>
                </a:cxn>
              </a:cxnLst>
              <a:rect l="0" t="0" r="r" b="b"/>
              <a:pathLst>
                <a:path w="70" h="21">
                  <a:moveTo>
                    <a:pt x="70" y="8"/>
                  </a:moveTo>
                  <a:lnTo>
                    <a:pt x="70" y="8"/>
                  </a:lnTo>
                  <a:lnTo>
                    <a:pt x="69" y="6"/>
                  </a:lnTo>
                  <a:lnTo>
                    <a:pt x="68" y="4"/>
                  </a:lnTo>
                  <a:lnTo>
                    <a:pt x="66" y="3"/>
                  </a:lnTo>
                  <a:lnTo>
                    <a:pt x="62" y="2"/>
                  </a:lnTo>
                  <a:lnTo>
                    <a:pt x="56" y="2"/>
                  </a:lnTo>
                  <a:lnTo>
                    <a:pt x="56" y="2"/>
                  </a:lnTo>
                  <a:lnTo>
                    <a:pt x="56" y="0"/>
                  </a:lnTo>
                  <a:lnTo>
                    <a:pt x="0" y="0"/>
                  </a:lnTo>
                  <a:lnTo>
                    <a:pt x="0" y="21"/>
                  </a:lnTo>
                  <a:lnTo>
                    <a:pt x="63" y="21"/>
                  </a:lnTo>
                  <a:lnTo>
                    <a:pt x="63" y="21"/>
                  </a:lnTo>
                  <a:lnTo>
                    <a:pt x="67" y="18"/>
                  </a:lnTo>
                  <a:lnTo>
                    <a:pt x="68" y="14"/>
                  </a:lnTo>
                  <a:lnTo>
                    <a:pt x="70" y="8"/>
                  </a:lnTo>
                  <a:lnTo>
                    <a:pt x="70" y="8"/>
                  </a:lnTo>
                  <a:close/>
                </a:path>
              </a:pathLst>
            </a:custGeom>
            <a:solidFill>
              <a:schemeClr val="accent2">
                <a:lumMod val="50000"/>
              </a:schemeClr>
            </a:solidFill>
            <a:ln w="9525">
              <a:noFill/>
              <a:round/>
            </a:ln>
          </p:spPr>
          <p:txBody>
            <a:bodyPr vert="horz" wrap="square" lIns="91440" tIns="45720" rIns="91440" bIns="45720" numCol="1" anchor="t" anchorCtr="0" compatLnSpc="1"/>
            <a:lstStyle/>
            <a:p>
              <a:endParaRPr lang="en-US"/>
            </a:p>
          </p:txBody>
        </p:sp>
        <p:sp>
          <p:nvSpPr>
            <p:cNvPr id="14" name="Freeform 32"/>
            <p:cNvSpPr/>
            <p:nvPr/>
          </p:nvSpPr>
          <p:spPr bwMode="auto">
            <a:xfrm>
              <a:off x="4572000" y="3425010"/>
              <a:ext cx="423043" cy="550755"/>
            </a:xfrm>
            <a:custGeom>
              <a:avLst/>
              <a:gdLst/>
              <a:ahLst/>
              <a:cxnLst>
                <a:cxn ang="0">
                  <a:pos x="59" y="1"/>
                </a:cxn>
                <a:cxn ang="0">
                  <a:pos x="62" y="1"/>
                </a:cxn>
                <a:cxn ang="0">
                  <a:pos x="62" y="1"/>
                </a:cxn>
                <a:cxn ang="0">
                  <a:pos x="63" y="0"/>
                </a:cxn>
                <a:cxn ang="0">
                  <a:pos x="0" y="0"/>
                </a:cxn>
                <a:cxn ang="0">
                  <a:pos x="0" y="44"/>
                </a:cxn>
                <a:cxn ang="0">
                  <a:pos x="1" y="44"/>
                </a:cxn>
                <a:cxn ang="0">
                  <a:pos x="25" y="44"/>
                </a:cxn>
                <a:cxn ang="0">
                  <a:pos x="25" y="44"/>
                </a:cxn>
                <a:cxn ang="0">
                  <a:pos x="33" y="84"/>
                </a:cxn>
                <a:cxn ang="0">
                  <a:pos x="39" y="114"/>
                </a:cxn>
                <a:cxn ang="0">
                  <a:pos x="46" y="138"/>
                </a:cxn>
                <a:cxn ang="0">
                  <a:pos x="106" y="138"/>
                </a:cxn>
                <a:cxn ang="0">
                  <a:pos x="106" y="138"/>
                </a:cxn>
                <a:cxn ang="0">
                  <a:pos x="91" y="103"/>
                </a:cxn>
                <a:cxn ang="0">
                  <a:pos x="78" y="68"/>
                </a:cxn>
                <a:cxn ang="0">
                  <a:pos x="67" y="34"/>
                </a:cxn>
                <a:cxn ang="0">
                  <a:pos x="62" y="18"/>
                </a:cxn>
                <a:cxn ang="0">
                  <a:pos x="59" y="1"/>
                </a:cxn>
                <a:cxn ang="0">
                  <a:pos x="59" y="1"/>
                </a:cxn>
              </a:cxnLst>
              <a:rect l="0" t="0" r="r" b="b"/>
              <a:pathLst>
                <a:path w="106" h="138">
                  <a:moveTo>
                    <a:pt x="59" y="1"/>
                  </a:moveTo>
                  <a:lnTo>
                    <a:pt x="62" y="1"/>
                  </a:lnTo>
                  <a:lnTo>
                    <a:pt x="62" y="1"/>
                  </a:lnTo>
                  <a:lnTo>
                    <a:pt x="63" y="0"/>
                  </a:lnTo>
                  <a:lnTo>
                    <a:pt x="0" y="0"/>
                  </a:lnTo>
                  <a:lnTo>
                    <a:pt x="0" y="44"/>
                  </a:lnTo>
                  <a:lnTo>
                    <a:pt x="1" y="44"/>
                  </a:lnTo>
                  <a:lnTo>
                    <a:pt x="25" y="44"/>
                  </a:lnTo>
                  <a:lnTo>
                    <a:pt x="25" y="44"/>
                  </a:lnTo>
                  <a:lnTo>
                    <a:pt x="33" y="84"/>
                  </a:lnTo>
                  <a:lnTo>
                    <a:pt x="39" y="114"/>
                  </a:lnTo>
                  <a:lnTo>
                    <a:pt x="46" y="138"/>
                  </a:lnTo>
                  <a:lnTo>
                    <a:pt x="106" y="138"/>
                  </a:lnTo>
                  <a:lnTo>
                    <a:pt x="106" y="138"/>
                  </a:lnTo>
                  <a:lnTo>
                    <a:pt x="91" y="103"/>
                  </a:lnTo>
                  <a:lnTo>
                    <a:pt x="78" y="68"/>
                  </a:lnTo>
                  <a:lnTo>
                    <a:pt x="67" y="34"/>
                  </a:lnTo>
                  <a:lnTo>
                    <a:pt x="62" y="18"/>
                  </a:lnTo>
                  <a:lnTo>
                    <a:pt x="59" y="1"/>
                  </a:lnTo>
                  <a:lnTo>
                    <a:pt x="59" y="1"/>
                  </a:lnTo>
                  <a:close/>
                </a:path>
              </a:pathLst>
            </a:custGeom>
            <a:solidFill>
              <a:schemeClr val="accent2">
                <a:lumMod val="60000"/>
                <a:lumOff val="40000"/>
              </a:schemeClr>
            </a:solidFill>
            <a:ln w="9525">
              <a:noFill/>
              <a:round/>
            </a:ln>
          </p:spPr>
          <p:txBody>
            <a:bodyPr vert="horz" wrap="square" lIns="91440" tIns="45720" rIns="91440" bIns="45720" numCol="1" anchor="t" anchorCtr="0" compatLnSpc="1"/>
            <a:lstStyle/>
            <a:p>
              <a:endParaRPr lang="en-US"/>
            </a:p>
          </p:txBody>
        </p:sp>
      </p:grpSp>
      <p:grpSp>
        <p:nvGrpSpPr>
          <p:cNvPr id="23" name="Group 86"/>
          <p:cNvGrpSpPr/>
          <p:nvPr/>
        </p:nvGrpSpPr>
        <p:grpSpPr>
          <a:xfrm>
            <a:off x="3083867" y="4293932"/>
            <a:ext cx="5250804" cy="345185"/>
            <a:chOff x="3055292" y="4340853"/>
            <a:chExt cx="5250804" cy="345078"/>
          </a:xfrm>
        </p:grpSpPr>
        <p:sp>
          <p:nvSpPr>
            <p:cNvPr id="70" name="Rectangle 69"/>
            <p:cNvSpPr/>
            <p:nvPr/>
          </p:nvSpPr>
          <p:spPr>
            <a:xfrm>
              <a:off x="3971592" y="4386440"/>
              <a:ext cx="1466127" cy="2940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p:cNvCxnSpPr/>
            <p:nvPr/>
          </p:nvCxnSpPr>
          <p:spPr>
            <a:xfrm>
              <a:off x="3055292" y="4478606"/>
              <a:ext cx="785818" cy="1588"/>
            </a:xfrm>
            <a:prstGeom prst="line">
              <a:avLst/>
            </a:prstGeom>
            <a:ln w="12700">
              <a:solidFill>
                <a:schemeClr val="accent2">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5532416" y="4340853"/>
              <a:ext cx="2773680" cy="275504"/>
            </a:xfrm>
            <a:prstGeom prst="rect">
              <a:avLst/>
            </a:prstGeom>
          </p:spPr>
          <p:txBody>
            <a:bodyPr wrap="square">
              <a:spAutoFit/>
            </a:bodyPr>
            <a:lstStyle/>
            <a:p>
              <a:r>
                <a:rPr lang="zh-CN" altLang="ms-MY" sz="1200"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rPr>
                <a:t>所有生产制造数据具有可追溯性</a:t>
              </a:r>
            </a:p>
          </p:txBody>
        </p:sp>
        <p:sp>
          <p:nvSpPr>
            <p:cNvPr id="66" name="Rectangle 65"/>
            <p:cNvSpPr/>
            <p:nvPr/>
          </p:nvSpPr>
          <p:spPr>
            <a:xfrm>
              <a:off x="4050968" y="4378249"/>
              <a:ext cx="1371597" cy="307682"/>
            </a:xfrm>
            <a:prstGeom prst="rect">
              <a:avLst/>
            </a:prstGeom>
          </p:spPr>
          <p:txBody>
            <a:bodyPr wrap="square">
              <a:spAutoFit/>
            </a:bodyPr>
            <a:lstStyle/>
            <a:p>
              <a:r>
                <a:rPr lang="zh-CN" altLang="en-US" sz="1400" dirty="0">
                  <a:solidFill>
                    <a:schemeClr val="bg1"/>
                  </a:solidFill>
                  <a:latin typeface="Open Sans" pitchFamily="34" charset="0"/>
                  <a:ea typeface="Open Sans" pitchFamily="34" charset="0"/>
                  <a:cs typeface="Open Sans" pitchFamily="34" charset="0"/>
                </a:rPr>
                <a:t>数字化工厂</a:t>
              </a:r>
              <a:r>
                <a:rPr lang="en-US" altLang="zh-CN" sz="1400" dirty="0">
                  <a:solidFill>
                    <a:schemeClr val="bg1"/>
                  </a:solidFill>
                  <a:latin typeface="Open Sans" pitchFamily="34" charset="0"/>
                  <a:ea typeface="Open Sans" pitchFamily="34" charset="0"/>
                  <a:cs typeface="Open Sans" pitchFamily="34" charset="0"/>
                </a:rPr>
                <a:t>1.0</a:t>
              </a:r>
            </a:p>
          </p:txBody>
        </p:sp>
      </p:grpSp>
      <p:grpSp>
        <p:nvGrpSpPr>
          <p:cNvPr id="24" name="Group 85"/>
          <p:cNvGrpSpPr/>
          <p:nvPr/>
        </p:nvGrpSpPr>
        <p:grpSpPr>
          <a:xfrm>
            <a:off x="2726677" y="3426065"/>
            <a:ext cx="5620396" cy="309286"/>
            <a:chOff x="2821292" y="3370426"/>
            <a:chExt cx="5620396" cy="309191"/>
          </a:xfrm>
        </p:grpSpPr>
        <p:sp>
          <p:nvSpPr>
            <p:cNvPr id="69" name="Rectangle 68"/>
            <p:cNvSpPr/>
            <p:nvPr/>
          </p:nvSpPr>
          <p:spPr>
            <a:xfrm>
              <a:off x="4095115" y="3385525"/>
              <a:ext cx="1471599" cy="2940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655606" y="3385525"/>
              <a:ext cx="2786082" cy="275505"/>
            </a:xfrm>
            <a:prstGeom prst="rect">
              <a:avLst/>
            </a:prstGeom>
          </p:spPr>
          <p:txBody>
            <a:bodyPr wrap="square">
              <a:spAutoFit/>
            </a:bodyPr>
            <a:lstStyle/>
            <a:p>
              <a:r>
                <a:rPr lang="zh-CN" altLang="en-US" sz="1200" dirty="0">
                  <a:solidFill>
                    <a:schemeClr val="bg1">
                      <a:lumMod val="65000"/>
                    </a:schemeClr>
                  </a:solidFill>
                  <a:latin typeface="微软雅黑" panose="020B0503020204020204" pitchFamily="34" charset="-122"/>
                  <a:ea typeface="微软雅黑" panose="020B0503020204020204" pitchFamily="34" charset="-122"/>
                  <a:cs typeface="Open Sans Light" pitchFamily="34" charset="0"/>
                </a:rPr>
                <a:t>利用生产数据提高生产效率，降低成本</a:t>
              </a:r>
            </a:p>
          </p:txBody>
        </p:sp>
        <p:sp>
          <p:nvSpPr>
            <p:cNvPr id="65" name="Rectangle 64"/>
            <p:cNvSpPr/>
            <p:nvPr/>
          </p:nvSpPr>
          <p:spPr>
            <a:xfrm>
              <a:off x="4237997" y="3370426"/>
              <a:ext cx="1179830" cy="307682"/>
            </a:xfrm>
            <a:prstGeom prst="rect">
              <a:avLst/>
            </a:prstGeom>
          </p:spPr>
          <p:txBody>
            <a:bodyPr wrap="square">
              <a:spAutoFit/>
            </a:bodyPr>
            <a:lstStyle/>
            <a:p>
              <a:r>
                <a:rPr lang="zh-CN" altLang="en-US" sz="1400" dirty="0">
                  <a:solidFill>
                    <a:schemeClr val="bg1"/>
                  </a:solidFill>
                  <a:latin typeface="Open Sans" pitchFamily="34" charset="0"/>
                  <a:ea typeface="Open Sans" pitchFamily="34" charset="0"/>
                  <a:cs typeface="Open Sans" pitchFamily="34" charset="0"/>
                  <a:sym typeface="+mn-ea"/>
                </a:rPr>
                <a:t>数字化工</a:t>
              </a:r>
              <a:r>
                <a:rPr lang="en-US" altLang="zh-CN" sz="1400" dirty="0">
                  <a:solidFill>
                    <a:schemeClr val="bg1"/>
                  </a:solidFill>
                  <a:latin typeface="Open Sans" pitchFamily="34" charset="0"/>
                  <a:ea typeface="Open Sans" pitchFamily="34" charset="0"/>
                  <a:cs typeface="Open Sans" pitchFamily="34" charset="0"/>
                  <a:sym typeface="+mn-ea"/>
                </a:rPr>
                <a:t>2.0</a:t>
              </a:r>
              <a:endParaRPr lang="zh-CN" altLang="en-US" sz="1400" dirty="0">
                <a:solidFill>
                  <a:schemeClr val="bg1"/>
                </a:solidFill>
                <a:latin typeface="Open Sans" pitchFamily="34" charset="0"/>
                <a:ea typeface="Open Sans" pitchFamily="34" charset="0"/>
                <a:cs typeface="Open Sans" pitchFamily="34" charset="0"/>
              </a:endParaRPr>
            </a:p>
          </p:txBody>
        </p:sp>
        <p:cxnSp>
          <p:nvCxnSpPr>
            <p:cNvPr id="80" name="Straight Connector 79"/>
            <p:cNvCxnSpPr/>
            <p:nvPr/>
          </p:nvCxnSpPr>
          <p:spPr>
            <a:xfrm>
              <a:off x="2821292" y="3505665"/>
              <a:ext cx="1143008" cy="2011"/>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38" name="标题 2">
            <a:extLst>
              <a:ext uri="{FF2B5EF4-FFF2-40B4-BE49-F238E27FC236}">
                <a16:creationId xmlns:a16="http://schemas.microsoft.com/office/drawing/2014/main" id="{8E6CCC56-4937-45F9-AA77-F5E34C45DCD8}"/>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02/ </a:t>
            </a:r>
            <a:r>
              <a:rPr lang="zh-CN" altLang="en-US" dirty="0">
                <a:solidFill>
                  <a:srgbClr val="292929"/>
                </a:solidFill>
                <a:ea typeface="微软雅黑" panose="020B0503020204020204" pitchFamily="34" charset="-122"/>
              </a:rPr>
              <a:t>数字化工厂的演变</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slide(fromBottom)">
                                      <p:cBhvr>
                                        <p:cTn id="7" dur="500"/>
                                        <p:tgtEl>
                                          <p:spTgt spid="21"/>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lide(fromLeft)">
                                      <p:cBhvr>
                                        <p:cTn id="11" dur="500"/>
                                        <p:tgtEl>
                                          <p:spTgt spid="2"/>
                                        </p:tgtEl>
                                      </p:cBhvr>
                                    </p:animEffect>
                                  </p:childTnLst>
                                </p:cTn>
                              </p:par>
                            </p:childTnLst>
                          </p:cTn>
                        </p:par>
                        <p:par>
                          <p:cTn id="12" fill="hold">
                            <p:stCondLst>
                              <p:cond delay="1000"/>
                            </p:stCondLst>
                            <p:childTnLst>
                              <p:par>
                                <p:cTn id="13" presetID="12" presetClass="entr" presetSubtype="8" fill="hold"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slide(fromLeft)">
                                      <p:cBhvr>
                                        <p:cTn id="15" dur="500"/>
                                        <p:tgtEl>
                                          <p:spTgt spid="16"/>
                                        </p:tgtEl>
                                      </p:cBhvr>
                                    </p:animEffect>
                                  </p:childTnLst>
                                </p:cTn>
                              </p:par>
                            </p:childTnLst>
                          </p:cTn>
                        </p:par>
                        <p:par>
                          <p:cTn id="16" fill="hold">
                            <p:stCondLst>
                              <p:cond delay="1500"/>
                            </p:stCondLst>
                            <p:childTnLst>
                              <p:par>
                                <p:cTn id="17" presetID="12" presetClass="entr" presetSubtype="8"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slide(fromLeft)">
                                      <p:cBhvr>
                                        <p:cTn id="19" dur="500"/>
                                        <p:tgtEl>
                                          <p:spTgt spid="24"/>
                                        </p:tgtEl>
                                      </p:cBhvr>
                                    </p:animEffect>
                                  </p:childTnLst>
                                </p:cTn>
                              </p:par>
                            </p:childTnLst>
                          </p:cTn>
                        </p:par>
                        <p:par>
                          <p:cTn id="20" fill="hold">
                            <p:stCondLst>
                              <p:cond delay="2000"/>
                            </p:stCondLst>
                            <p:childTnLst>
                              <p:par>
                                <p:cTn id="21" presetID="12" presetClass="entr" presetSubtype="8"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slide(fromLeft)">
                                      <p:cBhvr>
                                        <p:cTn id="2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2"/>
          <p:cNvSpPr txBox="1">
            <a:spLocks noChangeArrowheads="1"/>
          </p:cNvSpPr>
          <p:nvPr/>
        </p:nvSpPr>
        <p:spPr bwMode="auto">
          <a:xfrm>
            <a:off x="2739390" y="3296285"/>
            <a:ext cx="5876925" cy="499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defRPr/>
            </a:pPr>
            <a:r>
              <a:rPr lang="en-US" altLang="zh-CN" sz="28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sym typeface="+mn-ea"/>
              </a:rPr>
              <a:t>03 / </a:t>
            </a:r>
            <a:r>
              <a:rPr lang="zh-CN" altLang="en-US" sz="2800" b="1" kern="100" dirty="0">
                <a:solidFill>
                  <a:schemeClr val="tx1">
                    <a:lumMod val="50000"/>
                    <a:lumOff val="50000"/>
                  </a:schemeClr>
                </a:solidFill>
                <a:latin typeface="方正兰亭超细黑简体" panose="03000509000000000000" pitchFamily="2" charset="-122"/>
                <a:ea typeface="方正兰亭超细黑简体" panose="03000509000000000000" pitchFamily="2" charset="-122"/>
                <a:cs typeface="Times New Roman" panose="02020603050405020304" pitchFamily="18" charset="0"/>
                <a:sym typeface="+mn-ea"/>
              </a:rPr>
              <a:t>中小企业工厂问题及解决方案</a:t>
            </a:r>
            <a:endParaRPr lang="zh-CN" altLang="en-US" sz="2800" b="1" dirty="0">
              <a:solidFill>
                <a:srgbClr val="093B5C"/>
              </a:solidFill>
              <a:latin typeface="方正兰亭超细黑简体" panose="03000509000000000000" pitchFamily="2" charset="-122"/>
              <a:ea typeface="方正兰亭超细黑简体" panose="03000509000000000000" pitchFamily="2" charset="-122"/>
            </a:endParaRPr>
          </a:p>
        </p:txBody>
      </p:sp>
      <p:pic>
        <p:nvPicPr>
          <p:cNvPr id="9" name="图片 8"/>
          <p:cNvPicPr>
            <a:picLocks noChangeAspect="1"/>
          </p:cNvPicPr>
          <p:nvPr/>
        </p:nvPicPr>
        <p:blipFill>
          <a:blip r:embed="rId3" cstate="screen">
            <a:extLst>
              <a:ext uri="{28A0092B-C50C-407E-A947-70E740481C1C}">
                <a14:useLocalDpi xmlns:a14="http://schemas.microsoft.com/office/drawing/2010/main" val="0"/>
              </a:ext>
            </a:extLst>
          </a:blip>
          <a:srcRect l="17632" r="49845" b="47264"/>
          <a:stretch>
            <a:fillRect/>
          </a:stretch>
        </p:blipFill>
        <p:spPr>
          <a:xfrm flipH="1">
            <a:off x="2159732" y="0"/>
            <a:ext cx="2088232" cy="3040091"/>
          </a:xfrm>
          <a:prstGeom prst="rect">
            <a:avLst/>
          </a:prstGeom>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500"/>
                            </p:stCondLst>
                            <p:childTnLst>
                              <p:par>
                                <p:cTn id="17" presetID="35" presetClass="path" presetSubtype="0" accel="50000" decel="50000" fill="hold" grpId="1" nodeType="afterEffect">
                                  <p:stCondLst>
                                    <p:cond delay="0"/>
                                  </p:stCondLst>
                                  <p:childTnLst>
                                    <p:animMotion origin="layout" path="M 0 -4.07407E-6 L 0.34896 -4.07407E-6 " pathEditMode="relative" rAng="0" ptsTypes="AA">
                                      <p:cBhvr>
                                        <p:cTn id="18" dur="1000" spd="-100000" fill="hold"/>
                                        <p:tgtEl>
                                          <p:spTgt spid="15"/>
                                        </p:tgtEl>
                                        <p:attrNameLst>
                                          <p:attrName>ppt_x</p:attrName>
                                          <p:attrName>ppt_y</p:attrName>
                                        </p:attrNameLst>
                                      </p:cBhvr>
                                      <p:rCtr x="1744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bwMode="auto">
          <a:xfrm>
            <a:off x="1240391" y="1133639"/>
            <a:ext cx="236934" cy="237008"/>
            <a:chOff x="1066800" y="2209799"/>
            <a:chExt cx="315279" cy="315280"/>
          </a:xfrm>
        </p:grpSpPr>
        <p:sp>
          <p:nvSpPr>
            <p:cNvPr id="3" name="Shape 796"/>
            <p:cNvSpPr/>
            <p:nvPr/>
          </p:nvSpPr>
          <p:spPr>
            <a:xfrm>
              <a:off x="1066800" y="2209799"/>
              <a:ext cx="315279" cy="3152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lIns="50800" tIns="50800" rIns="50800" bIns="50800" anchor="ctr"/>
            <a:lstStyle/>
            <a:p>
              <a:pPr defTabSz="685165">
                <a:defRPr/>
              </a:pPr>
              <a:endParaRPr>
                <a:latin typeface="+mn-lt"/>
              </a:endParaRPr>
            </a:p>
          </p:txBody>
        </p:sp>
        <p:sp>
          <p:nvSpPr>
            <p:cNvPr id="19516" name="Shape 797"/>
            <p:cNvSpPr/>
            <p:nvPr/>
          </p:nvSpPr>
          <p:spPr bwMode="auto">
            <a:xfrm>
              <a:off x="1139147" y="2295483"/>
              <a:ext cx="170585" cy="143910"/>
            </a:xfrm>
            <a:custGeom>
              <a:avLst/>
              <a:gdLst>
                <a:gd name="T0" fmla="*/ 85293 w 21600"/>
                <a:gd name="T1" fmla="*/ 71955 h 21600"/>
                <a:gd name="T2" fmla="*/ 85293 w 21600"/>
                <a:gd name="T3" fmla="*/ 71955 h 21600"/>
                <a:gd name="T4" fmla="*/ 85293 w 21600"/>
                <a:gd name="T5" fmla="*/ 71955 h 21600"/>
                <a:gd name="T6" fmla="*/ 85293 w 21600"/>
                <a:gd name="T7" fmla="*/ 71955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14435"/>
                  </a:moveTo>
                  <a:lnTo>
                    <a:pt x="5244" y="21600"/>
                  </a:lnTo>
                  <a:lnTo>
                    <a:pt x="21422" y="1264"/>
                  </a:lnTo>
                  <a:lnTo>
                    <a:pt x="21600" y="0"/>
                  </a:lnTo>
                  <a:lnTo>
                    <a:pt x="5867" y="14435"/>
                  </a:lnTo>
                  <a:lnTo>
                    <a:pt x="0" y="8429"/>
                  </a:lnTo>
                  <a:lnTo>
                    <a:pt x="0" y="14435"/>
                  </a:lnTo>
                  <a:close/>
                </a:path>
              </a:pathLst>
            </a:cu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lstStyle/>
            <a:p>
              <a:endParaRPr lang="zh-CN" altLang="en-US"/>
            </a:p>
          </p:txBody>
        </p:sp>
      </p:grpSp>
      <p:grpSp>
        <p:nvGrpSpPr>
          <p:cNvPr id="4" name="Group 4"/>
          <p:cNvGrpSpPr/>
          <p:nvPr/>
        </p:nvGrpSpPr>
        <p:grpSpPr bwMode="auto">
          <a:xfrm>
            <a:off x="5316319" y="1091974"/>
            <a:ext cx="236934" cy="237008"/>
            <a:chOff x="4645616" y="2209799"/>
            <a:chExt cx="315279" cy="315280"/>
          </a:xfrm>
        </p:grpSpPr>
        <p:sp>
          <p:nvSpPr>
            <p:cNvPr id="6" name="Shape 801"/>
            <p:cNvSpPr/>
            <p:nvPr/>
          </p:nvSpPr>
          <p:spPr>
            <a:xfrm>
              <a:off x="4645616" y="2209799"/>
              <a:ext cx="315279" cy="3152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lIns="50800" tIns="50800" rIns="50800" bIns="50800" anchor="ctr"/>
            <a:lstStyle/>
            <a:p>
              <a:pPr defTabSz="685165">
                <a:defRPr/>
              </a:pPr>
              <a:endParaRPr>
                <a:latin typeface="+mn-lt"/>
              </a:endParaRPr>
            </a:p>
          </p:txBody>
        </p:sp>
        <p:sp>
          <p:nvSpPr>
            <p:cNvPr id="19514" name="Shape 802"/>
            <p:cNvSpPr/>
            <p:nvPr/>
          </p:nvSpPr>
          <p:spPr bwMode="auto">
            <a:xfrm>
              <a:off x="4717963" y="2295483"/>
              <a:ext cx="170585" cy="143910"/>
            </a:xfrm>
            <a:custGeom>
              <a:avLst/>
              <a:gdLst>
                <a:gd name="T0" fmla="*/ 85293 w 21600"/>
                <a:gd name="T1" fmla="*/ 71955 h 21600"/>
                <a:gd name="T2" fmla="*/ 85293 w 21600"/>
                <a:gd name="T3" fmla="*/ 71955 h 21600"/>
                <a:gd name="T4" fmla="*/ 85293 w 21600"/>
                <a:gd name="T5" fmla="*/ 71955 h 21600"/>
                <a:gd name="T6" fmla="*/ 85293 w 21600"/>
                <a:gd name="T7" fmla="*/ 71955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14435"/>
                  </a:moveTo>
                  <a:lnTo>
                    <a:pt x="5244" y="21600"/>
                  </a:lnTo>
                  <a:lnTo>
                    <a:pt x="21422" y="1264"/>
                  </a:lnTo>
                  <a:lnTo>
                    <a:pt x="21600" y="0"/>
                  </a:lnTo>
                  <a:lnTo>
                    <a:pt x="5867" y="14435"/>
                  </a:lnTo>
                  <a:lnTo>
                    <a:pt x="0" y="8429"/>
                  </a:lnTo>
                  <a:lnTo>
                    <a:pt x="0" y="14435"/>
                  </a:lnTo>
                  <a:close/>
                </a:path>
              </a:pathLst>
            </a:cu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lstStyle/>
            <a:p>
              <a:endParaRPr lang="zh-CN" altLang="en-US"/>
            </a:p>
          </p:txBody>
        </p:sp>
      </p:grpSp>
      <p:grpSp>
        <p:nvGrpSpPr>
          <p:cNvPr id="7" name="Group 10"/>
          <p:cNvGrpSpPr/>
          <p:nvPr/>
        </p:nvGrpSpPr>
        <p:grpSpPr bwMode="auto">
          <a:xfrm>
            <a:off x="1240391" y="2292196"/>
            <a:ext cx="236934" cy="237007"/>
            <a:chOff x="1066800" y="3675945"/>
            <a:chExt cx="315279" cy="315279"/>
          </a:xfrm>
        </p:grpSpPr>
        <p:sp>
          <p:nvSpPr>
            <p:cNvPr id="12" name="Shape 811"/>
            <p:cNvSpPr/>
            <p:nvPr/>
          </p:nvSpPr>
          <p:spPr>
            <a:xfrm>
              <a:off x="1066800" y="3675945"/>
              <a:ext cx="315279" cy="31527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w="12700" cap="flat">
              <a:noFill/>
              <a:miter lim="400000"/>
            </a:ln>
            <a:effectLst/>
          </p:spPr>
          <p:txBody>
            <a:bodyPr lIns="50800" tIns="50800" rIns="50800" bIns="50800" anchor="ctr"/>
            <a:lstStyle/>
            <a:p>
              <a:pPr defTabSz="685165">
                <a:defRPr/>
              </a:pPr>
              <a:endParaRPr>
                <a:latin typeface="+mn-lt"/>
              </a:endParaRPr>
            </a:p>
          </p:txBody>
        </p:sp>
        <p:sp>
          <p:nvSpPr>
            <p:cNvPr id="19510" name="Shape 812"/>
            <p:cNvSpPr/>
            <p:nvPr/>
          </p:nvSpPr>
          <p:spPr bwMode="auto">
            <a:xfrm>
              <a:off x="1139147" y="3761629"/>
              <a:ext cx="170585" cy="143910"/>
            </a:xfrm>
            <a:custGeom>
              <a:avLst/>
              <a:gdLst>
                <a:gd name="T0" fmla="*/ 85293 w 21600"/>
                <a:gd name="T1" fmla="*/ 71955 h 21600"/>
                <a:gd name="T2" fmla="*/ 85293 w 21600"/>
                <a:gd name="T3" fmla="*/ 71955 h 21600"/>
                <a:gd name="T4" fmla="*/ 85293 w 21600"/>
                <a:gd name="T5" fmla="*/ 71955 h 21600"/>
                <a:gd name="T6" fmla="*/ 85293 w 21600"/>
                <a:gd name="T7" fmla="*/ 71955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14435"/>
                  </a:moveTo>
                  <a:lnTo>
                    <a:pt x="5244" y="21600"/>
                  </a:lnTo>
                  <a:lnTo>
                    <a:pt x="21422" y="1264"/>
                  </a:lnTo>
                  <a:lnTo>
                    <a:pt x="21600" y="0"/>
                  </a:lnTo>
                  <a:lnTo>
                    <a:pt x="5867" y="14435"/>
                  </a:lnTo>
                  <a:lnTo>
                    <a:pt x="0" y="8429"/>
                  </a:lnTo>
                  <a:lnTo>
                    <a:pt x="0" y="14435"/>
                  </a:lnTo>
                  <a:close/>
                </a:path>
              </a:pathLst>
            </a:cu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lstStyle/>
            <a:p>
              <a:endParaRPr lang="zh-CN" altLang="en-US"/>
            </a:p>
          </p:txBody>
        </p:sp>
      </p:grpSp>
      <p:grpSp>
        <p:nvGrpSpPr>
          <p:cNvPr id="8" name="Group 13"/>
          <p:cNvGrpSpPr/>
          <p:nvPr/>
        </p:nvGrpSpPr>
        <p:grpSpPr bwMode="auto">
          <a:xfrm>
            <a:off x="5316319" y="2292273"/>
            <a:ext cx="236934" cy="237007"/>
            <a:chOff x="4645616" y="3675945"/>
            <a:chExt cx="315279" cy="315279"/>
          </a:xfrm>
        </p:grpSpPr>
        <p:sp>
          <p:nvSpPr>
            <p:cNvPr id="15" name="Shape 816"/>
            <p:cNvSpPr/>
            <p:nvPr/>
          </p:nvSpPr>
          <p:spPr>
            <a:xfrm>
              <a:off x="4645616" y="3675945"/>
              <a:ext cx="315279" cy="31527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lIns="50800" tIns="50800" rIns="50800" bIns="50800" anchor="ctr"/>
            <a:lstStyle/>
            <a:p>
              <a:pPr defTabSz="685165">
                <a:defRPr/>
              </a:pPr>
              <a:endParaRPr>
                <a:latin typeface="+mn-lt"/>
              </a:endParaRPr>
            </a:p>
          </p:txBody>
        </p:sp>
        <p:sp>
          <p:nvSpPr>
            <p:cNvPr id="19508" name="Shape 817"/>
            <p:cNvSpPr/>
            <p:nvPr/>
          </p:nvSpPr>
          <p:spPr bwMode="auto">
            <a:xfrm>
              <a:off x="4717963" y="3761629"/>
              <a:ext cx="170585" cy="143910"/>
            </a:xfrm>
            <a:custGeom>
              <a:avLst/>
              <a:gdLst>
                <a:gd name="T0" fmla="*/ 85293 w 21600"/>
                <a:gd name="T1" fmla="*/ 71955 h 21600"/>
                <a:gd name="T2" fmla="*/ 85293 w 21600"/>
                <a:gd name="T3" fmla="*/ 71955 h 21600"/>
                <a:gd name="T4" fmla="*/ 85293 w 21600"/>
                <a:gd name="T5" fmla="*/ 71955 h 21600"/>
                <a:gd name="T6" fmla="*/ 85293 w 21600"/>
                <a:gd name="T7" fmla="*/ 71955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14435"/>
                  </a:moveTo>
                  <a:lnTo>
                    <a:pt x="5244" y="21600"/>
                  </a:lnTo>
                  <a:lnTo>
                    <a:pt x="21422" y="1264"/>
                  </a:lnTo>
                  <a:lnTo>
                    <a:pt x="21600" y="0"/>
                  </a:lnTo>
                  <a:lnTo>
                    <a:pt x="5867" y="14435"/>
                  </a:lnTo>
                  <a:lnTo>
                    <a:pt x="0" y="8429"/>
                  </a:lnTo>
                  <a:lnTo>
                    <a:pt x="0" y="14435"/>
                  </a:lnTo>
                  <a:close/>
                </a:path>
              </a:pathLst>
            </a:cu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lstStyle/>
            <a:p>
              <a:endParaRPr lang="zh-CN" altLang="en-US"/>
            </a:p>
          </p:txBody>
        </p:sp>
      </p:grpSp>
      <p:grpSp>
        <p:nvGrpSpPr>
          <p:cNvPr id="11" name="Group 19"/>
          <p:cNvGrpSpPr/>
          <p:nvPr/>
        </p:nvGrpSpPr>
        <p:grpSpPr bwMode="auto">
          <a:xfrm>
            <a:off x="1240391" y="3697602"/>
            <a:ext cx="236934" cy="237008"/>
            <a:chOff x="1066800" y="5218290"/>
            <a:chExt cx="315279" cy="315280"/>
          </a:xfrm>
        </p:grpSpPr>
        <p:sp>
          <p:nvSpPr>
            <p:cNvPr id="21" name="Shape 826"/>
            <p:cNvSpPr/>
            <p:nvPr/>
          </p:nvSpPr>
          <p:spPr>
            <a:xfrm>
              <a:off x="1066800" y="5218290"/>
              <a:ext cx="315279" cy="3152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lIns="50800" tIns="50800" rIns="50800" bIns="50800" anchor="ctr"/>
            <a:lstStyle/>
            <a:p>
              <a:pPr defTabSz="685165">
                <a:defRPr/>
              </a:pPr>
              <a:endParaRPr>
                <a:latin typeface="+mn-lt"/>
              </a:endParaRPr>
            </a:p>
          </p:txBody>
        </p:sp>
        <p:sp>
          <p:nvSpPr>
            <p:cNvPr id="19504" name="Shape 827"/>
            <p:cNvSpPr/>
            <p:nvPr/>
          </p:nvSpPr>
          <p:spPr bwMode="auto">
            <a:xfrm>
              <a:off x="1139147" y="5303975"/>
              <a:ext cx="170585" cy="143909"/>
            </a:xfrm>
            <a:custGeom>
              <a:avLst/>
              <a:gdLst>
                <a:gd name="T0" fmla="*/ 85293 w 21600"/>
                <a:gd name="T1" fmla="*/ 71955 h 21600"/>
                <a:gd name="T2" fmla="*/ 85293 w 21600"/>
                <a:gd name="T3" fmla="*/ 71955 h 21600"/>
                <a:gd name="T4" fmla="*/ 85293 w 21600"/>
                <a:gd name="T5" fmla="*/ 71955 h 21600"/>
                <a:gd name="T6" fmla="*/ 85293 w 21600"/>
                <a:gd name="T7" fmla="*/ 71955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14435"/>
                  </a:moveTo>
                  <a:lnTo>
                    <a:pt x="5244" y="21600"/>
                  </a:lnTo>
                  <a:lnTo>
                    <a:pt x="21422" y="1264"/>
                  </a:lnTo>
                  <a:lnTo>
                    <a:pt x="21600" y="0"/>
                  </a:lnTo>
                  <a:lnTo>
                    <a:pt x="5867" y="14435"/>
                  </a:lnTo>
                  <a:lnTo>
                    <a:pt x="0" y="8429"/>
                  </a:lnTo>
                  <a:lnTo>
                    <a:pt x="0" y="14435"/>
                  </a:lnTo>
                  <a:close/>
                </a:path>
              </a:pathLst>
            </a:cu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lstStyle/>
            <a:p>
              <a:endParaRPr lang="zh-CN" altLang="en-US"/>
            </a:p>
          </p:txBody>
        </p:sp>
      </p:grpSp>
      <p:grpSp>
        <p:nvGrpSpPr>
          <p:cNvPr id="13" name="Group 22"/>
          <p:cNvGrpSpPr/>
          <p:nvPr/>
        </p:nvGrpSpPr>
        <p:grpSpPr bwMode="auto">
          <a:xfrm>
            <a:off x="5316319" y="3697602"/>
            <a:ext cx="236934" cy="237008"/>
            <a:chOff x="4645616" y="5218290"/>
            <a:chExt cx="315279" cy="315280"/>
          </a:xfrm>
        </p:grpSpPr>
        <p:sp>
          <p:nvSpPr>
            <p:cNvPr id="24" name="Shape 831"/>
            <p:cNvSpPr/>
            <p:nvPr/>
          </p:nvSpPr>
          <p:spPr>
            <a:xfrm>
              <a:off x="4645616" y="5218290"/>
              <a:ext cx="315279" cy="3152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lIns="50800" tIns="50800" rIns="50800" bIns="50800" anchor="ctr"/>
            <a:lstStyle/>
            <a:p>
              <a:pPr defTabSz="685165">
                <a:defRPr/>
              </a:pPr>
              <a:endParaRPr>
                <a:latin typeface="+mn-lt"/>
              </a:endParaRPr>
            </a:p>
          </p:txBody>
        </p:sp>
        <p:sp>
          <p:nvSpPr>
            <p:cNvPr id="19502" name="Shape 832"/>
            <p:cNvSpPr/>
            <p:nvPr/>
          </p:nvSpPr>
          <p:spPr bwMode="auto">
            <a:xfrm>
              <a:off x="4717963" y="5303975"/>
              <a:ext cx="170585" cy="143909"/>
            </a:xfrm>
            <a:custGeom>
              <a:avLst/>
              <a:gdLst>
                <a:gd name="T0" fmla="*/ 85293 w 21600"/>
                <a:gd name="T1" fmla="*/ 71955 h 21600"/>
                <a:gd name="T2" fmla="*/ 85293 w 21600"/>
                <a:gd name="T3" fmla="*/ 71955 h 21600"/>
                <a:gd name="T4" fmla="*/ 85293 w 21600"/>
                <a:gd name="T5" fmla="*/ 71955 h 21600"/>
                <a:gd name="T6" fmla="*/ 85293 w 21600"/>
                <a:gd name="T7" fmla="*/ 71955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14435"/>
                  </a:moveTo>
                  <a:lnTo>
                    <a:pt x="5244" y="21600"/>
                  </a:lnTo>
                  <a:lnTo>
                    <a:pt x="21422" y="1264"/>
                  </a:lnTo>
                  <a:lnTo>
                    <a:pt x="21600" y="0"/>
                  </a:lnTo>
                  <a:lnTo>
                    <a:pt x="5867" y="14435"/>
                  </a:lnTo>
                  <a:lnTo>
                    <a:pt x="0" y="8429"/>
                  </a:lnTo>
                  <a:lnTo>
                    <a:pt x="0" y="14435"/>
                  </a:lnTo>
                  <a:close/>
                </a:path>
              </a:pathLst>
            </a:cu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lstStyle/>
            <a:p>
              <a:endParaRPr lang="zh-CN" altLang="en-US"/>
            </a:p>
          </p:txBody>
        </p:sp>
      </p:grpSp>
      <p:grpSp>
        <p:nvGrpSpPr>
          <p:cNvPr id="16" name="Group 46"/>
          <p:cNvGrpSpPr/>
          <p:nvPr/>
        </p:nvGrpSpPr>
        <p:grpSpPr bwMode="auto">
          <a:xfrm>
            <a:off x="1626235" y="1098550"/>
            <a:ext cx="2316480" cy="1002030"/>
            <a:chOff x="1165974" y="1811884"/>
            <a:chExt cx="3086829" cy="884447"/>
          </a:xfrm>
        </p:grpSpPr>
        <p:sp>
          <p:nvSpPr>
            <p:cNvPr id="29" name="Text Placeholder 8"/>
            <p:cNvSpPr txBox="1"/>
            <p:nvPr/>
          </p:nvSpPr>
          <p:spPr>
            <a:xfrm>
              <a:off x="1165974" y="1811884"/>
              <a:ext cx="2222889" cy="271140"/>
            </a:xfrm>
            <a:prstGeom prst="rect">
              <a:avLst/>
            </a:prstGeom>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165">
                <a:defRPr/>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产品状态混乱</a:t>
              </a:r>
            </a:p>
          </p:txBody>
        </p:sp>
        <p:sp>
          <p:nvSpPr>
            <p:cNvPr id="30" name="Text Placeholder 1"/>
            <p:cNvSpPr txBox="1"/>
            <p:nvPr/>
          </p:nvSpPr>
          <p:spPr>
            <a:xfrm>
              <a:off x="1414748" y="2083159"/>
              <a:ext cx="2838055" cy="613172"/>
            </a:xfrm>
            <a:prstGeom prst="rect">
              <a:avLst/>
            </a:prstGeom>
          </p:spPr>
          <p:txBody>
            <a:bodyPr lIns="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a:lnSpc>
                  <a:spcPct val="150000"/>
                </a:lnSpc>
                <a:buFont typeface="Arial" panose="020B0604020202020204" pitchFamily="34" charset="0"/>
                <a:buChar char="•"/>
              </a:pPr>
              <a:r>
                <a:rPr lang="zh-CN" altLang="en-US"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无法确定订单完成状况</a:t>
              </a:r>
            </a:p>
            <a:p>
              <a:pPr marL="171450" indent="-171450" algn="l" defTabSz="1087755">
                <a:buFont typeface="Arial" panose="020B0604020202020204" pitchFamily="34" charset="0"/>
                <a:buChar char="•"/>
                <a:defRPr/>
              </a:pPr>
              <a:r>
                <a:rPr lang="zh-CN" altLang="en-US"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无法确定交货准时率</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marL="171450" indent="-171450" algn="l" defTabSz="1087755">
                <a:buFont typeface="Arial" panose="020B0604020202020204" pitchFamily="34" charset="0"/>
                <a:buChar char="•"/>
                <a:defRPr/>
              </a:pPr>
              <a:r>
                <a:rPr lang="zh-CN" altLang="en-US"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生产状况不明确</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p:txBody>
        </p:sp>
      </p:grpSp>
      <p:grpSp>
        <p:nvGrpSpPr>
          <p:cNvPr id="17" name="Group 47"/>
          <p:cNvGrpSpPr/>
          <p:nvPr/>
        </p:nvGrpSpPr>
        <p:grpSpPr bwMode="auto">
          <a:xfrm>
            <a:off x="5812413" y="1098573"/>
            <a:ext cx="2024380" cy="739775"/>
            <a:chOff x="5075151" y="1811883"/>
            <a:chExt cx="2699460" cy="984781"/>
          </a:xfrm>
        </p:grpSpPr>
        <p:sp>
          <p:nvSpPr>
            <p:cNvPr id="31" name="Text Placeholder 8"/>
            <p:cNvSpPr txBox="1"/>
            <p:nvPr/>
          </p:nvSpPr>
          <p:spPr>
            <a:xfrm>
              <a:off x="5075151" y="1811883"/>
              <a:ext cx="1972943" cy="286559"/>
            </a:xfrm>
            <a:prstGeom prst="rect">
              <a:avLst/>
            </a:prstGeom>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165">
                <a:defRPr/>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产能效率低下</a:t>
              </a:r>
            </a:p>
          </p:txBody>
        </p:sp>
        <p:sp>
          <p:nvSpPr>
            <p:cNvPr id="32" name="Text Placeholder 1"/>
            <p:cNvSpPr txBox="1"/>
            <p:nvPr/>
          </p:nvSpPr>
          <p:spPr>
            <a:xfrm>
              <a:off x="5310549" y="2182972"/>
              <a:ext cx="2464062" cy="613692"/>
            </a:xfrm>
            <a:prstGeom prst="rect">
              <a:avLst/>
            </a:prstGeom>
          </p:spPr>
          <p:txBody>
            <a:bodyPr lIns="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没有编制有效的计划</a:t>
              </a:r>
            </a:p>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没有详细产能调度</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p:txBody>
        </p:sp>
      </p:grpSp>
      <p:grpSp>
        <p:nvGrpSpPr>
          <p:cNvPr id="20" name="Group 56"/>
          <p:cNvGrpSpPr/>
          <p:nvPr/>
        </p:nvGrpSpPr>
        <p:grpSpPr bwMode="auto">
          <a:xfrm>
            <a:off x="1717040" y="2266315"/>
            <a:ext cx="2018030" cy="870585"/>
            <a:chOff x="1446307" y="3242448"/>
            <a:chExt cx="2805020" cy="959936"/>
          </a:xfrm>
        </p:grpSpPr>
        <p:sp>
          <p:nvSpPr>
            <p:cNvPr id="35" name="Text Placeholder 8"/>
            <p:cNvSpPr txBox="1"/>
            <p:nvPr/>
          </p:nvSpPr>
          <p:spPr>
            <a:xfrm>
              <a:off x="1446307" y="3242448"/>
              <a:ext cx="1934840" cy="345915"/>
            </a:xfrm>
            <a:prstGeom prst="rect">
              <a:avLst/>
            </a:prstGeom>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165">
                <a:defRPr/>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人员效率差</a:t>
              </a:r>
            </a:p>
          </p:txBody>
        </p:sp>
        <p:sp>
          <p:nvSpPr>
            <p:cNvPr id="36" name="Text Placeholder 1"/>
            <p:cNvSpPr txBox="1"/>
            <p:nvPr/>
          </p:nvSpPr>
          <p:spPr>
            <a:xfrm>
              <a:off x="1688193" y="3588363"/>
              <a:ext cx="2563134" cy="614021"/>
            </a:xfrm>
            <a:prstGeom prst="rect">
              <a:avLst/>
            </a:prstGeom>
          </p:spPr>
          <p:txBody>
            <a:bodyPr lIns="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无标准化完成时间</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无数据统计</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p:txBody>
        </p:sp>
      </p:grpSp>
      <p:grpSp>
        <p:nvGrpSpPr>
          <p:cNvPr id="22" name="Group 50"/>
          <p:cNvGrpSpPr/>
          <p:nvPr/>
        </p:nvGrpSpPr>
        <p:grpSpPr bwMode="auto">
          <a:xfrm>
            <a:off x="5810885" y="2266315"/>
            <a:ext cx="2165350" cy="1209041"/>
            <a:chOff x="5081924" y="3227933"/>
            <a:chExt cx="2887218" cy="1064659"/>
          </a:xfrm>
        </p:grpSpPr>
        <p:sp>
          <p:nvSpPr>
            <p:cNvPr id="37" name="Text Placeholder 8"/>
            <p:cNvSpPr txBox="1"/>
            <p:nvPr/>
          </p:nvSpPr>
          <p:spPr>
            <a:xfrm>
              <a:off x="5081924" y="3227933"/>
              <a:ext cx="1597707" cy="254422"/>
            </a:xfrm>
            <a:prstGeom prst="rect">
              <a:avLst/>
            </a:prstGeom>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165">
                <a:defRPr/>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质量问题</a:t>
              </a:r>
            </a:p>
          </p:txBody>
        </p:sp>
        <p:sp>
          <p:nvSpPr>
            <p:cNvPr id="38" name="Text Placeholder 1"/>
            <p:cNvSpPr txBox="1"/>
            <p:nvPr/>
          </p:nvSpPr>
          <p:spPr>
            <a:xfrm>
              <a:off x="5318151" y="3503604"/>
              <a:ext cx="2650991" cy="788988"/>
            </a:xfrm>
            <a:prstGeom prst="rect">
              <a:avLst/>
            </a:prstGeom>
          </p:spPr>
          <p:txBody>
            <a:bodyPr lIns="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不能准时交货</a:t>
              </a:r>
            </a:p>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成本过高</a:t>
              </a:r>
            </a:p>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不良品出货到客户端</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p:txBody>
        </p:sp>
      </p:grpSp>
      <p:grpSp>
        <p:nvGrpSpPr>
          <p:cNvPr id="25" name="Group 57"/>
          <p:cNvGrpSpPr/>
          <p:nvPr/>
        </p:nvGrpSpPr>
        <p:grpSpPr bwMode="auto">
          <a:xfrm>
            <a:off x="1626235" y="3693154"/>
            <a:ext cx="2179955" cy="1026795"/>
            <a:chOff x="1479894" y="4804867"/>
            <a:chExt cx="2906914" cy="1146973"/>
          </a:xfrm>
        </p:grpSpPr>
        <p:sp>
          <p:nvSpPr>
            <p:cNvPr id="41" name="Text Placeholder 8"/>
            <p:cNvSpPr txBox="1"/>
            <p:nvPr/>
          </p:nvSpPr>
          <p:spPr>
            <a:xfrm>
              <a:off x="1479894" y="4804867"/>
              <a:ext cx="2099109" cy="252353"/>
            </a:xfrm>
            <a:prstGeom prst="rect">
              <a:avLst/>
            </a:prstGeom>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165">
                <a:defRPr/>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设备利用率不高</a:t>
              </a:r>
            </a:p>
          </p:txBody>
        </p:sp>
        <p:sp>
          <p:nvSpPr>
            <p:cNvPr id="42" name="Text Placeholder 1"/>
            <p:cNvSpPr txBox="1"/>
            <p:nvPr/>
          </p:nvSpPr>
          <p:spPr>
            <a:xfrm>
              <a:off x="1738154" y="5100654"/>
              <a:ext cx="2648654" cy="851186"/>
            </a:xfrm>
            <a:prstGeom prst="rect">
              <a:avLst/>
            </a:prstGeom>
          </p:spPr>
          <p:txBody>
            <a:bodyPr lIns="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defTabSz="1087755">
                <a:buFont typeface="Arial" panose="020B0604020202020204" pitchFamily="34" charset="0"/>
                <a:buChar char="•"/>
                <a:defRPr/>
              </a:pPr>
              <a:r>
                <a:rPr lang="zh-CN" altLang="en-US"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问题分散</a:t>
              </a:r>
            </a:p>
            <a:p>
              <a:pPr marL="171450" indent="-171450" algn="l" defTabSz="1087755">
                <a:buFont typeface="Arial" panose="020B0604020202020204" pitchFamily="34" charset="0"/>
                <a:buChar char="•"/>
                <a:defRPr/>
              </a:pPr>
              <a:r>
                <a:rPr lang="zh-CN" altLang="en-US" dirty="0">
                  <a:solidFill>
                    <a:schemeClr val="bg1">
                      <a:lumMod val="65000"/>
                    </a:schemeClr>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不能系统的统计设备具体问题原因</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p:txBody>
        </p:sp>
      </p:grpSp>
      <p:grpSp>
        <p:nvGrpSpPr>
          <p:cNvPr id="26" name="Group 58"/>
          <p:cNvGrpSpPr/>
          <p:nvPr/>
        </p:nvGrpSpPr>
        <p:grpSpPr bwMode="auto">
          <a:xfrm>
            <a:off x="5811520" y="3697605"/>
            <a:ext cx="2294891" cy="1090295"/>
            <a:chOff x="5075630" y="4804867"/>
            <a:chExt cx="2859796" cy="1099916"/>
          </a:xfrm>
        </p:grpSpPr>
        <p:sp>
          <p:nvSpPr>
            <p:cNvPr id="43" name="Text Placeholder 8"/>
            <p:cNvSpPr txBox="1"/>
            <p:nvPr/>
          </p:nvSpPr>
          <p:spPr>
            <a:xfrm>
              <a:off x="5075630" y="4804867"/>
              <a:ext cx="2477592" cy="244710"/>
            </a:xfrm>
            <a:prstGeom prst="rect">
              <a:avLst/>
            </a:prstGeom>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165">
                <a:defRPr/>
              </a:pPr>
              <a:r>
                <a:rPr lang="zh-CN" altLang="en-US" sz="1400" dirty="0">
                  <a:solidFill>
                    <a:schemeClr val="bg1">
                      <a:lumMod val="50000"/>
                    </a:schemeClr>
                  </a:solidFill>
                  <a:latin typeface="微软雅黑" panose="020B0503020204020204" pitchFamily="34" charset="-122"/>
                  <a:ea typeface="微软雅黑" panose="020B0503020204020204" pitchFamily="34" charset="-122"/>
                </a:rPr>
                <a:t>排产</a:t>
              </a:r>
              <a:r>
                <a:rPr lang="en-US" altLang="zh-CN" sz="1400" dirty="0">
                  <a:solidFill>
                    <a:schemeClr val="bg1">
                      <a:lumMod val="50000"/>
                    </a:schemeClr>
                  </a:solidFill>
                  <a:latin typeface="微软雅黑" panose="020B0503020204020204" pitchFamily="34" charset="-122"/>
                  <a:ea typeface="微软雅黑" panose="020B0503020204020204" pitchFamily="34" charset="-122"/>
                </a:rPr>
                <a:t>/</a:t>
              </a:r>
              <a:r>
                <a:rPr lang="zh-CN" altLang="en-US" sz="1400" dirty="0">
                  <a:solidFill>
                    <a:schemeClr val="bg1">
                      <a:lumMod val="50000"/>
                    </a:schemeClr>
                  </a:solidFill>
                  <a:latin typeface="微软雅黑" panose="020B0503020204020204" pitchFamily="34" charset="-122"/>
                  <a:ea typeface="微软雅黑" panose="020B0503020204020204" pitchFamily="34" charset="-122"/>
                </a:rPr>
                <a:t>人员安排不合理</a:t>
              </a:r>
            </a:p>
          </p:txBody>
        </p:sp>
        <p:sp>
          <p:nvSpPr>
            <p:cNvPr id="44" name="Text Placeholder 1"/>
            <p:cNvSpPr txBox="1"/>
            <p:nvPr/>
          </p:nvSpPr>
          <p:spPr>
            <a:xfrm>
              <a:off x="5296406" y="5136059"/>
              <a:ext cx="2639020" cy="768724"/>
            </a:xfrm>
            <a:prstGeom prst="rect">
              <a:avLst/>
            </a:prstGeom>
          </p:spPr>
          <p:txBody>
            <a:bodyPr lIns="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人数问题：人员安排不精准没有数据支持</a:t>
              </a:r>
            </a:p>
            <a:p>
              <a:pPr marL="171450" indent="-171450" algn="l" defTabSz="1087755">
                <a:buFont typeface="Arial" panose="020B0604020202020204" pitchFamily="34" charset="0"/>
                <a:buChar char="•"/>
                <a:defRPr/>
              </a:pPr>
              <a:r>
                <a:rPr lang="zh-CN" alt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技能问题：人员技能与岗位不匹配</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Open Sans" pitchFamily="34" charset="0"/>
              </a:endParaRPr>
            </a:p>
          </p:txBody>
        </p:sp>
      </p:grpSp>
      <p:sp>
        <p:nvSpPr>
          <p:cNvPr id="40" name="标题 2">
            <a:extLst>
              <a:ext uri="{FF2B5EF4-FFF2-40B4-BE49-F238E27FC236}">
                <a16:creationId xmlns:a16="http://schemas.microsoft.com/office/drawing/2014/main" id="{E2F269C9-FAAF-4121-8BBC-FF8337CB9497}"/>
              </a:ext>
            </a:extLst>
          </p:cNvPr>
          <p:cNvSpPr txBox="1"/>
          <p:nvPr/>
        </p:nvSpPr>
        <p:spPr bwMode="auto">
          <a:xfrm>
            <a:off x="143508" y="29225"/>
            <a:ext cx="5736870" cy="357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dirty="0">
                <a:solidFill>
                  <a:srgbClr val="292929"/>
                </a:solidFill>
                <a:ea typeface="微软雅黑" panose="020B0503020204020204" pitchFamily="34" charset="-122"/>
              </a:rPr>
              <a:t>03/ </a:t>
            </a:r>
            <a:r>
              <a:rPr lang="zh-CN" altLang="en-US" dirty="0">
                <a:solidFill>
                  <a:srgbClr val="292929"/>
                </a:solidFill>
                <a:ea typeface="微软雅黑" panose="020B0503020204020204" pitchFamily="34" charset="-122"/>
              </a:rPr>
              <a:t>伸长制造性企业工厂厂家问题</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left)">
                                      <p:cBhvr>
                                        <p:cTn id="27" dur="500"/>
                                        <p:tgtEl>
                                          <p:spTgt spid="20"/>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500"/>
                                        <p:tgtEl>
                                          <p:spTgt spid="22"/>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par>
                          <p:cTn id="40" fill="hold">
                            <p:stCondLst>
                              <p:cond delay="4500"/>
                            </p:stCondLst>
                            <p:childTnLst>
                              <p:par>
                                <p:cTn id="41" presetID="22" presetClass="entr" presetSubtype="8" fill="hold" nodeType="after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left)">
                                      <p:cBhvr>
                                        <p:cTn id="43" dur="500"/>
                                        <p:tgtEl>
                                          <p:spTgt spid="25"/>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wipe(left)">
                                      <p:cBhvr>
                                        <p:cTn id="5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7.xml><?xml version="1.0" encoding="utf-8"?>
<p:tagLst xmlns:a="http://schemas.openxmlformats.org/drawingml/2006/main" xmlns:r="http://schemas.openxmlformats.org/officeDocument/2006/relationships" xmlns:p="http://schemas.openxmlformats.org/presentationml/2006/main">
  <p:tag name="PA" val="v3.0.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第一PPT，www.1ppt.com">
  <a:themeElements>
    <a:clrScheme name="自定义 548">
      <a:dk1>
        <a:sysClr val="windowText" lastClr="000000"/>
      </a:dk1>
      <a:lt1>
        <a:sysClr val="window" lastClr="FFFFFF"/>
      </a:lt1>
      <a:dk2>
        <a:srgbClr val="1F497D"/>
      </a:dk2>
      <a:lt2>
        <a:srgbClr val="EEECE1"/>
      </a:lt2>
      <a:accent1>
        <a:srgbClr val="585251"/>
      </a:accent1>
      <a:accent2>
        <a:srgbClr val="EEE895"/>
      </a:accent2>
      <a:accent3>
        <a:srgbClr val="585251"/>
      </a:accent3>
      <a:accent4>
        <a:srgbClr val="EEE895"/>
      </a:accent4>
      <a:accent5>
        <a:srgbClr val="585251"/>
      </a:accent5>
      <a:accent6>
        <a:srgbClr val="EEE89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749</Words>
  <Application>Microsoft Office PowerPoint</Application>
  <PresentationFormat>自定义</PresentationFormat>
  <Paragraphs>128</Paragraphs>
  <Slides>19</Slides>
  <Notes>17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Open Sans</vt:lpstr>
      <vt:lpstr>方正兰亭超细黑简体</vt:lpstr>
      <vt:lpstr>微软雅黑</vt:lpstr>
      <vt:lpstr>Arial</vt:lpstr>
      <vt:lpstr>Calibri</vt:lpstr>
      <vt:lpstr>Wingdings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dc:description>www.1ppt.com</dc:description>
  <cp:lastModifiedBy>Color</cp:lastModifiedBy>
  <cp:revision>302</cp:revision>
  <dcterms:created xsi:type="dcterms:W3CDTF">2017-06-09T15:26:00Z</dcterms:created>
  <dcterms:modified xsi:type="dcterms:W3CDTF">2018-12-18T05:40:07Z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RubyTemplateID">
    <vt:lpwstr>13</vt:lpwstr>
  </property>
  <property fmtid="{D5CDD505-2E9C-101B-9397-08002B2CF9AE}" pid="3" name="KSOProductBuildVer">
    <vt:lpwstr>2052-11.1.0.8013</vt:lpwstr>
  </property>
</Properties>
</file>